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2" r:id="rId1"/>
  </p:sldMasterIdLst>
  <p:notesMasterIdLst>
    <p:notesMasterId r:id="rId24"/>
  </p:notesMasterIdLst>
  <p:sldIdLst>
    <p:sldId id="256" r:id="rId2"/>
    <p:sldId id="282" r:id="rId3"/>
    <p:sldId id="271" r:id="rId4"/>
    <p:sldId id="257" r:id="rId5"/>
    <p:sldId id="258" r:id="rId6"/>
    <p:sldId id="260" r:id="rId7"/>
    <p:sldId id="261" r:id="rId8"/>
    <p:sldId id="266" r:id="rId9"/>
    <p:sldId id="267" r:id="rId10"/>
    <p:sldId id="262" r:id="rId11"/>
    <p:sldId id="263" r:id="rId12"/>
    <p:sldId id="270" r:id="rId13"/>
    <p:sldId id="264" r:id="rId14"/>
    <p:sldId id="276" r:id="rId15"/>
    <p:sldId id="277" r:id="rId16"/>
    <p:sldId id="269" r:id="rId17"/>
    <p:sldId id="284" r:id="rId18"/>
    <p:sldId id="283" r:id="rId19"/>
    <p:sldId id="265" r:id="rId20"/>
    <p:sldId id="273" r:id="rId21"/>
    <p:sldId id="274" r:id="rId22"/>
    <p:sldId id="285" r:id="rId2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93" autoAdjust="0"/>
    <p:restoredTop sz="86092" autoAdjust="0"/>
  </p:normalViewPr>
  <p:slideViewPr>
    <p:cSldViewPr snapToGrid="0" snapToObjects="1">
      <p:cViewPr varScale="1">
        <p:scale>
          <a:sx n="69" d="100"/>
          <a:sy n="69" d="100"/>
        </p:scale>
        <p:origin x="97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8F0F62-4C42-3849-AD0E-E1EB43872E5D}" type="datetimeFigureOut">
              <a:rPr lang="en-US" smtClean="0"/>
              <a:t>7/28/2017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FD5961-6A74-C045-8C18-B6DDF8A228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449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Why do we</a:t>
            </a:r>
            <a:r>
              <a:rPr lang="en-US" baseline="0" dirty="0" smtClean="0"/>
              <a:t> like the things that we like? Important area of social and cognitive research, relevant in an applied sense</a:t>
            </a:r>
          </a:p>
          <a:p>
            <a:r>
              <a:rPr lang="en-US" baseline="0" dirty="0" smtClean="0"/>
              <a:t>Need less restoration due to liking, less cognitive fatigue?</a:t>
            </a:r>
          </a:p>
          <a:p>
            <a:r>
              <a:rPr lang="en-US" baseline="0" dirty="0" smtClean="0"/>
              <a:t>People continue using systems they prefer</a:t>
            </a:r>
          </a:p>
          <a:p>
            <a:r>
              <a:rPr lang="en-US" baseline="0" dirty="0" smtClean="0"/>
              <a:t>Human computer interaction, people liking the interfaces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D5961-6A74-C045-8C18-B6DDF8A2281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0666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D5961-6A74-C045-8C18-B6DDF8A2281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1238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D5961-6A74-C045-8C18-B6DDF8A2281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3896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D5961-6A74-C045-8C18-B6DDF8A2281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706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57319"/>
            <a:ext cx="8915400" cy="8778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034553"/>
            <a:ext cx="8001000" cy="3823447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466F-BDA4-4F18-9C7B-FF0A9A1B0E80}" type="datetime1">
              <a:rPr lang="en-US" smtClean="0"/>
              <a:pPr/>
              <a:t>7/28/2017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7987" y="2048256"/>
            <a:ext cx="3427413" cy="420624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039112"/>
            <a:ext cx="457200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327B613C-1AD7-49D3-885D-F654C5CDBAA6}" type="datetime1">
              <a:rPr lang="en-US" smtClean="0"/>
              <a:pPr/>
              <a:t>7/28/2017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7/28/2017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327B613C-1AD7-49D3-885D-F654C5CDBAA6}" type="datetime1">
              <a:rPr lang="en-US" smtClean="0"/>
              <a:pPr/>
              <a:t>7/28/2017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928616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327B613C-1AD7-49D3-885D-F654C5CDBAA6}" type="datetime1">
              <a:rPr lang="en-US" smtClean="0"/>
              <a:pPr/>
              <a:t>7/28/2017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6601968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543800" y="1129553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543800" y="2629169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4290-6522-4139-852E-05BD9E7F0D2E}" type="datetime1">
              <a:rPr lang="en-US" smtClean="0"/>
              <a:pPr/>
              <a:t>7/28/2017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87553" y="1129554"/>
            <a:ext cx="914400" cy="5533278"/>
          </a:xfrm>
        </p:spPr>
        <p:txBody>
          <a:bodyPr vert="eaVert" lIns="274320" tIns="685800" bIns="68580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1734671"/>
            <a:ext cx="6426200" cy="4542304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55F9-81EA-47C5-8059-9E5C2B437C70}" type="datetime1">
              <a:rPr lang="en-US" smtClean="0"/>
              <a:pPr/>
              <a:t>7/28/2017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607B-A47E-422C-9BEF-122CCDB7C526}" type="datetime1">
              <a:rPr lang="en-US" smtClean="0"/>
              <a:pPr/>
              <a:t>7/28/2017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025435"/>
            <a:ext cx="89154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943600"/>
            <a:ext cx="8001000" cy="91440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 rtlCol="0" anchor="t" anchorCtr="0"/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7/28/2017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38862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00399"/>
            <a:ext cx="8915400" cy="2286000"/>
          </a:xfrm>
          <a:solidFill>
            <a:schemeClr val="tx2"/>
          </a:solidFill>
        </p:spPr>
        <p:txBody>
          <a:bodyPr vert="horz" lIns="1188720" tIns="45720" rIns="274320" bIns="45720" rtlCol="0" anchor="b" anchorCtr="0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5484607"/>
            <a:ext cx="8001000" cy="77724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ctr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A7CB-BEE6-4F99-898E-913F06E8E125}" type="datetime1">
              <a:rPr lang="en-US" smtClean="0"/>
              <a:pPr/>
              <a:t>7/28/2017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7534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B6EE300C-6FC5-4FC3-AF1A-075E4F50620D}" type="datetime1">
              <a:rPr lang="en-US" smtClean="0"/>
              <a:pPr/>
              <a:t>7/28/2017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588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588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7534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7534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F50D295D-4A77-4DEB-B04C-9F4282A8BC04}" type="datetime1">
              <a:rPr lang="en-US" smtClean="0"/>
              <a:pPr/>
              <a:t>7/28/2017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120588" y="188259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8685-4D0C-42D5-8013-B5904CD1FCBC}" type="datetime1">
              <a:rPr lang="en-US" smtClean="0"/>
              <a:pPr/>
              <a:t>7/28/2017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26C0-9885-4BA9-BBFA-A52CBFEBB775}" type="datetime1">
              <a:rPr lang="en-US" smtClean="0"/>
              <a:pPr/>
              <a:t>7/28/2017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7534" y="2590800"/>
            <a:ext cx="3566160" cy="368617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2000"/>
            </a:lvl6pPr>
            <a:lvl7pPr marL="2055813" indent="-344488">
              <a:defRPr sz="2000"/>
            </a:lvl7pPr>
            <a:lvl8pPr marL="2055813" indent="-344488">
              <a:defRPr sz="2000"/>
            </a:lvl8pPr>
            <a:lvl9pPr marL="2055813" indent="-344488"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0952" y="2039111"/>
            <a:ext cx="356616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EBEE1B38-C5EB-4D66-9137-0AFE9CDEDE8F}" type="datetime1">
              <a:rPr lang="en-US" smtClean="0"/>
              <a:pPr/>
              <a:t>7/28/2017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123856"/>
            <a:ext cx="8913813" cy="914400"/>
          </a:xfrm>
          <a:prstGeom prst="rect">
            <a:avLst/>
          </a:prstGeo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4424" y="2595562"/>
            <a:ext cx="7610476" cy="3670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80094" y="188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27B613C-1AD7-49D3-885D-F654C5CDBAA6}" type="datetime1">
              <a:rPr lang="en-US" smtClean="0"/>
              <a:pPr/>
              <a:t>7/28/2017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0588" y="18825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89894" y="656907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14400" y="0"/>
            <a:ext cx="7999413" cy="18288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914400" y="6675120"/>
            <a:ext cx="7999413" cy="18288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3" r:id="rId1"/>
    <p:sldLayoutId id="2147483964" r:id="rId2"/>
    <p:sldLayoutId id="2147483965" r:id="rId3"/>
    <p:sldLayoutId id="2147483966" r:id="rId4"/>
    <p:sldLayoutId id="2147483967" r:id="rId5"/>
    <p:sldLayoutId id="2147483968" r:id="rId6"/>
    <p:sldLayoutId id="2147483969" r:id="rId7"/>
    <p:sldLayoutId id="2147483970" r:id="rId8"/>
    <p:sldLayoutId id="2147483971" r:id="rId9"/>
    <p:sldLayoutId id="2147483972" r:id="rId10"/>
    <p:sldLayoutId id="2147483973" r:id="rId11"/>
    <p:sldLayoutId id="2147483974" r:id="rId12"/>
    <p:sldLayoutId id="2147483975" r:id="rId13"/>
    <p:sldLayoutId id="2147483976" r:id="rId14"/>
    <p:sldLayoutId id="2147483977" r:id="rId15"/>
  </p:sldLayoutIdLst>
  <p:hf sldNum="0" hdr="0" ftr="0" dt="0"/>
  <p:txStyles>
    <p:titleStyle>
      <a:lvl1pPr marL="0" indent="0"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Font typeface="Wingdings 2" pitchFamily="18" charset="2"/>
        <a:buChar char="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22899" y="1925671"/>
            <a:ext cx="8561939" cy="259397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dirty="0" smtClean="0"/>
              <a:t>Do preferences for exceptions to the rule vary by context?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519646"/>
            <a:ext cx="8001000" cy="2338354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Kristen McGatlin and Dr. Tyler Davis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263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Hypotheses: Fluency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Clr>
                <a:srgbClr val="FF0000"/>
              </a:buClr>
              <a:buFont typeface="+mj-lt"/>
              <a:buAutoNum type="arabicPeriod"/>
            </a:pPr>
            <a:r>
              <a:rPr lang="en-US" dirty="0" smtClean="0"/>
              <a:t>Participants will prefer exceptions more during recognition tests than the rule following items, and vice versa during the test phase. </a:t>
            </a:r>
          </a:p>
          <a:p>
            <a:pPr marL="457200" indent="-457200">
              <a:buClr>
                <a:srgbClr val="FF0000"/>
              </a:buClr>
              <a:buFont typeface="+mj-lt"/>
              <a:buAutoNum type="arabicPeriod"/>
            </a:pPr>
            <a:r>
              <a:rPr lang="en-US" dirty="0" smtClean="0"/>
              <a:t>Participants will be better at recognizing but worse at classifying the exceptions.</a:t>
            </a:r>
          </a:p>
          <a:p>
            <a:pPr marL="457200" indent="-457200">
              <a:buClr>
                <a:srgbClr val="FF0000"/>
              </a:buClr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42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2556" y="2595562"/>
            <a:ext cx="5352344" cy="3670767"/>
          </a:xfrm>
        </p:spPr>
        <p:txBody>
          <a:bodyPr/>
          <a:lstStyle/>
          <a:p>
            <a:pPr>
              <a:buClr>
                <a:srgbClr val="FF0000"/>
              </a:buClr>
            </a:pPr>
            <a:r>
              <a:rPr lang="en-US" b="1" dirty="0" smtClean="0"/>
              <a:t>2</a:t>
            </a:r>
            <a:r>
              <a:rPr lang="en-US" dirty="0" smtClean="0"/>
              <a:t> </a:t>
            </a:r>
            <a:r>
              <a:rPr lang="en-US" dirty="0"/>
              <a:t>(stimuli type: </a:t>
            </a:r>
            <a:r>
              <a:rPr lang="en-US" dirty="0" err="1"/>
              <a:t>fribble</a:t>
            </a:r>
            <a:r>
              <a:rPr lang="en-US" dirty="0"/>
              <a:t> vs. squares) </a:t>
            </a:r>
            <a:r>
              <a:rPr lang="en-US" b="1" dirty="0"/>
              <a:t>x 2</a:t>
            </a:r>
            <a:r>
              <a:rPr lang="en-US" dirty="0"/>
              <a:t> (phase order: categorization&gt; recognition vs. recognition&gt; categorization)</a:t>
            </a:r>
          </a:p>
          <a:p>
            <a:pPr>
              <a:buClr>
                <a:srgbClr val="FF0000"/>
              </a:buClr>
              <a:buFont typeface="Wingdings 2" charset="2"/>
              <a:buChar char=""/>
            </a:pPr>
            <a:r>
              <a:rPr lang="en-US" dirty="0"/>
              <a:t>Measuring</a:t>
            </a:r>
          </a:p>
          <a:p>
            <a:pPr lvl="1">
              <a:buClr>
                <a:srgbClr val="FF0000"/>
              </a:buClr>
              <a:buFont typeface="Wingdings" charset="2"/>
              <a:buChar char="§"/>
            </a:pPr>
            <a:r>
              <a:rPr lang="en-US" dirty="0"/>
              <a:t>Preference rating</a:t>
            </a:r>
          </a:p>
          <a:p>
            <a:pPr lvl="1">
              <a:buClr>
                <a:srgbClr val="FF0000"/>
              </a:buClr>
              <a:buFont typeface="Wingdings" charset="2"/>
              <a:buChar char="§"/>
            </a:pPr>
            <a:r>
              <a:rPr lang="en-US" dirty="0"/>
              <a:t>Categorization scores</a:t>
            </a:r>
          </a:p>
          <a:p>
            <a:pPr lvl="1">
              <a:buClr>
                <a:srgbClr val="FF0000"/>
              </a:buClr>
              <a:buFont typeface="Wingdings" charset="2"/>
              <a:buChar char="§"/>
            </a:pPr>
            <a:r>
              <a:rPr lang="en-US" dirty="0"/>
              <a:t>Recognition scores</a:t>
            </a:r>
          </a:p>
          <a:p>
            <a:pPr lvl="1">
              <a:buClr>
                <a:srgbClr val="FF0000"/>
              </a:buClr>
              <a:buFont typeface="Wingdings" charset="2"/>
              <a:buChar char="§"/>
            </a:pPr>
            <a:r>
              <a:rPr lang="en-US" dirty="0"/>
              <a:t>Reaction times</a:t>
            </a:r>
          </a:p>
          <a:p>
            <a:pPr>
              <a:buClr>
                <a:srgbClr val="FF0000"/>
              </a:buClr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4555" y="3302000"/>
            <a:ext cx="29176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N=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27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Clr>
                <a:srgbClr val="FF0000"/>
              </a:buClr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Mean age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=24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Clr>
                <a:srgbClr val="FF0000"/>
              </a:buClr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13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Females,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14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Males</a:t>
            </a:r>
          </a:p>
        </p:txBody>
      </p:sp>
    </p:spTree>
    <p:extLst>
      <p:ext uri="{BB962C8B-B14F-4D97-AF65-F5344CB8AC3E}">
        <p14:creationId xmlns:p14="http://schemas.microsoft.com/office/powerpoint/2010/main" val="3334601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Stimuli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449073" y="2681899"/>
            <a:ext cx="8333456" cy="3369437"/>
            <a:chOff x="15081967" y="6248400"/>
            <a:chExt cx="13569233" cy="5486400"/>
          </a:xfrm>
        </p:grpSpPr>
        <p:sp>
          <p:nvSpPr>
            <p:cNvPr id="10" name="TextBox 9"/>
            <p:cNvSpPr txBox="1"/>
            <p:nvPr/>
          </p:nvSpPr>
          <p:spPr>
            <a:xfrm>
              <a:off x="15849600" y="6248400"/>
              <a:ext cx="12191999" cy="7517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      Category 1</a:t>
              </a:r>
              <a:r>
                <a:rPr lang="en-US" sz="2400" dirty="0" smtClean="0"/>
                <a:t>                                 </a:t>
              </a:r>
              <a:r>
                <a:rPr lang="en-US" sz="2400" b="1" dirty="0" smtClean="0"/>
                <a:t>Category 2</a:t>
              </a:r>
              <a:endParaRPr lang="en-US" sz="2400" b="1" dirty="0"/>
            </a:p>
          </p:txBody>
        </p:sp>
        <p:pic>
          <p:nvPicPr>
            <p:cNvPr id="11" name="Picture 10" descr="Fa1_2122.jp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00" y="7162800"/>
              <a:ext cx="3048000" cy="2286000"/>
            </a:xfrm>
            <a:prstGeom prst="rect">
              <a:avLst/>
            </a:prstGeom>
          </p:spPr>
        </p:pic>
        <p:pic>
          <p:nvPicPr>
            <p:cNvPr id="12" name="Picture 11" descr="Fa1_1111.jp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02800" y="7162800"/>
              <a:ext cx="3048000" cy="2286000"/>
            </a:xfrm>
            <a:prstGeom prst="rect">
              <a:avLst/>
            </a:prstGeom>
          </p:spPr>
        </p:pic>
        <p:pic>
          <p:nvPicPr>
            <p:cNvPr id="13" name="Picture 12" descr="Fa1_2221.jp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81967" y="9296400"/>
              <a:ext cx="3048000" cy="2286000"/>
            </a:xfrm>
            <a:prstGeom prst="rect">
              <a:avLst/>
            </a:prstGeom>
          </p:spPr>
        </p:pic>
        <p:pic>
          <p:nvPicPr>
            <p:cNvPr id="14" name="Picture 13" descr="Fa1_1212.jp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5600" y="7162800"/>
              <a:ext cx="3048000" cy="2286000"/>
            </a:xfrm>
            <a:prstGeom prst="rect">
              <a:avLst/>
            </a:prstGeom>
          </p:spPr>
        </p:pic>
        <p:pic>
          <p:nvPicPr>
            <p:cNvPr id="15" name="Picture 14" descr="Fa1_1121.jpg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5600" y="9448800"/>
              <a:ext cx="3048000" cy="2286000"/>
            </a:xfrm>
            <a:prstGeom prst="rect">
              <a:avLst/>
            </a:prstGeom>
          </p:spPr>
        </p:pic>
        <p:sp>
          <p:nvSpPr>
            <p:cNvPr id="16" name="Oval 15"/>
            <p:cNvSpPr/>
            <p:nvPr/>
          </p:nvSpPr>
          <p:spPr>
            <a:xfrm>
              <a:off x="18364200" y="7086600"/>
              <a:ext cx="2514600" cy="25146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6" descr="Fa1_1222.jpg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03200" y="7162800"/>
              <a:ext cx="3048000" cy="2286000"/>
            </a:xfrm>
            <a:prstGeom prst="rect">
              <a:avLst/>
            </a:prstGeom>
          </p:spPr>
        </p:pic>
        <p:pic>
          <p:nvPicPr>
            <p:cNvPr id="18" name="Picture 17" descr="Fa1_2211.jpg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02800" y="9448800"/>
              <a:ext cx="3048000" cy="2286000"/>
            </a:xfrm>
            <a:prstGeom prst="rect">
              <a:avLst/>
            </a:prstGeom>
          </p:spPr>
        </p:pic>
        <p:pic>
          <p:nvPicPr>
            <p:cNvPr id="19" name="Picture 18" descr="Fa1_2112.jpg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03200" y="9448800"/>
              <a:ext cx="3048000" cy="2286000"/>
            </a:xfrm>
            <a:prstGeom prst="rect">
              <a:avLst/>
            </a:prstGeom>
          </p:spPr>
        </p:pic>
        <p:sp>
          <p:nvSpPr>
            <p:cNvPr id="20" name="Oval 19"/>
            <p:cNvSpPr/>
            <p:nvPr/>
          </p:nvSpPr>
          <p:spPr>
            <a:xfrm>
              <a:off x="25831800" y="7010400"/>
              <a:ext cx="2514600" cy="25146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5765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Procedure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334350" y="4090411"/>
            <a:ext cx="1797109" cy="1660558"/>
            <a:chOff x="334350" y="4090411"/>
            <a:chExt cx="1797109" cy="1660558"/>
          </a:xfrm>
        </p:grpSpPr>
        <p:sp>
          <p:nvSpPr>
            <p:cNvPr id="5" name="TextBox 4"/>
            <p:cNvSpPr txBox="1"/>
            <p:nvPr/>
          </p:nvSpPr>
          <p:spPr>
            <a:xfrm>
              <a:off x="334350" y="4090411"/>
              <a:ext cx="1797109" cy="52322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Category test/Preference Phase</a:t>
              </a:r>
              <a:endParaRPr lang="en-US" sz="14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34350" y="5227749"/>
              <a:ext cx="1797109" cy="52322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Recognition/Preference Phase</a:t>
              </a:r>
              <a:endParaRPr lang="en-US" sz="1400" dirty="0"/>
            </a:p>
          </p:txBody>
        </p:sp>
        <p:cxnSp>
          <p:nvCxnSpPr>
            <p:cNvPr id="7" name="Straight Arrow Connector 6"/>
            <p:cNvCxnSpPr/>
            <p:nvPr/>
          </p:nvCxnSpPr>
          <p:spPr>
            <a:xfrm>
              <a:off x="1242092" y="4613631"/>
              <a:ext cx="0" cy="544946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1242092" y="2397495"/>
            <a:ext cx="3322299" cy="3552961"/>
            <a:chOff x="1258620" y="2425717"/>
            <a:chExt cx="3322299" cy="3552961"/>
          </a:xfrm>
        </p:grpSpPr>
        <p:cxnSp>
          <p:nvCxnSpPr>
            <p:cNvPr id="9" name="Straight Arrow Connector 8"/>
            <p:cNvCxnSpPr/>
            <p:nvPr/>
          </p:nvCxnSpPr>
          <p:spPr>
            <a:xfrm>
              <a:off x="2911238" y="2796708"/>
              <a:ext cx="570828" cy="228303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2431311" y="5255904"/>
              <a:ext cx="1797109" cy="52322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Category test/Preference Phase</a:t>
              </a:r>
              <a:endParaRPr lang="en-US" sz="14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431311" y="4090622"/>
              <a:ext cx="1797109" cy="52322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Recognition/Preference Phase</a:t>
              </a:r>
              <a:endParaRPr lang="en-US" sz="1400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4580919" y="2425717"/>
              <a:ext cx="0" cy="355296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endCxn id="11" idx="0"/>
            </p:cNvCxnSpPr>
            <p:nvPr/>
          </p:nvCxnSpPr>
          <p:spPr>
            <a:xfrm flipH="1">
              <a:off x="3329866" y="3521697"/>
              <a:ext cx="238364" cy="568925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H="1">
              <a:off x="1258620" y="3449758"/>
              <a:ext cx="2309076" cy="640864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3368438" y="4604726"/>
              <a:ext cx="0" cy="544946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3496177" y="3023982"/>
            <a:ext cx="206926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Learning Phase</a:t>
            </a:r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5390444" y="2768486"/>
            <a:ext cx="2330458" cy="1293914"/>
            <a:chOff x="5334000" y="2796708"/>
            <a:chExt cx="2330458" cy="1293914"/>
          </a:xfrm>
        </p:grpSpPr>
        <p:cxnSp>
          <p:nvCxnSpPr>
            <p:cNvPr id="21" name="Straight Arrow Connector 20"/>
            <p:cNvCxnSpPr/>
            <p:nvPr/>
          </p:nvCxnSpPr>
          <p:spPr>
            <a:xfrm flipH="1">
              <a:off x="5551330" y="2796708"/>
              <a:ext cx="494899" cy="228303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endCxn id="28" idx="0"/>
            </p:cNvCxnSpPr>
            <p:nvPr/>
          </p:nvCxnSpPr>
          <p:spPr>
            <a:xfrm>
              <a:off x="5334000" y="3449758"/>
              <a:ext cx="528786" cy="640864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5497010" y="3429566"/>
              <a:ext cx="2167448" cy="640864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5020675" y="4076300"/>
            <a:ext cx="3766139" cy="1688713"/>
            <a:chOff x="5147674" y="4090411"/>
            <a:chExt cx="3766139" cy="1688713"/>
          </a:xfrm>
        </p:grpSpPr>
        <p:sp>
          <p:nvSpPr>
            <p:cNvPr id="25" name="TextBox 24"/>
            <p:cNvSpPr txBox="1"/>
            <p:nvPr/>
          </p:nvSpPr>
          <p:spPr>
            <a:xfrm>
              <a:off x="7116704" y="4090411"/>
              <a:ext cx="1797109" cy="52322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Category test/Preference Phase</a:t>
              </a:r>
              <a:endParaRPr lang="en-US" sz="14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147674" y="5255904"/>
              <a:ext cx="1797109" cy="52322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Category test/Preference Phase</a:t>
              </a:r>
              <a:endParaRPr lang="en-US" sz="14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116704" y="5255904"/>
              <a:ext cx="1797109" cy="52322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Recognition/Preference Phase</a:t>
              </a:r>
              <a:endParaRPr lang="en-US" sz="14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147674" y="4090622"/>
              <a:ext cx="1797109" cy="52322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Recognition/Preference Phase</a:t>
              </a:r>
              <a:endParaRPr lang="en-US" sz="1400" dirty="0"/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6051877" y="4596449"/>
              <a:ext cx="0" cy="544946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8021246" y="4604726"/>
              <a:ext cx="0" cy="544946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9" name="Picture 38" descr="Fa1_1111.jpg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076" y="2095208"/>
            <a:ext cx="1694855" cy="1271141"/>
          </a:xfrm>
          <a:prstGeom prst="rect">
            <a:avLst/>
          </a:prstGeom>
        </p:spPr>
      </p:pic>
      <p:pic>
        <p:nvPicPr>
          <p:cNvPr id="43" name="Picture 42" descr="Untitled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2673" y="2083118"/>
            <a:ext cx="1453444" cy="1310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70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Learning/Test Phase</a:t>
            </a:r>
            <a:endParaRPr lang="en-US" dirty="0"/>
          </a:p>
        </p:txBody>
      </p:sp>
      <p:pic>
        <p:nvPicPr>
          <p:cNvPr id="4" name="Picture 3" descr="Screen Shot 2017-06-20 at 10.15.09 PM.p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11" r="35781" b="30223"/>
          <a:stretch/>
        </p:blipFill>
        <p:spPr>
          <a:xfrm>
            <a:off x="620889" y="2593434"/>
            <a:ext cx="2716520" cy="3832993"/>
          </a:xfrm>
          <a:prstGeom prst="rect">
            <a:avLst/>
          </a:prstGeom>
        </p:spPr>
      </p:pic>
      <p:pic>
        <p:nvPicPr>
          <p:cNvPr id="6" name="Picture 5" descr="Screen Shot 2017-06-20 at 10.02.51 PM.p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36" r="23421" b="76920"/>
          <a:stretch/>
        </p:blipFill>
        <p:spPr>
          <a:xfrm>
            <a:off x="353220" y="2720435"/>
            <a:ext cx="4104287" cy="1150855"/>
          </a:xfrm>
          <a:prstGeom prst="rect">
            <a:avLst/>
          </a:prstGeom>
        </p:spPr>
      </p:pic>
      <p:pic>
        <p:nvPicPr>
          <p:cNvPr id="7" name="Picture 6" descr="Screen Shot 2017-06-20 at 10.03.18 PM.pn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62" t="1" r="18592" b="18514"/>
          <a:stretch/>
        </p:blipFill>
        <p:spPr>
          <a:xfrm>
            <a:off x="3554593" y="2398888"/>
            <a:ext cx="5359219" cy="4261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296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Recognition Phase</a:t>
            </a:r>
            <a:endParaRPr lang="en-US" dirty="0"/>
          </a:p>
        </p:txBody>
      </p:sp>
      <p:pic>
        <p:nvPicPr>
          <p:cNvPr id="4" name="Picture 3" descr="Screen Shot 2017-06-20 at 10.03.11 PM.p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6" r="18478" b="32168"/>
          <a:stretch/>
        </p:blipFill>
        <p:spPr>
          <a:xfrm>
            <a:off x="458633" y="2310992"/>
            <a:ext cx="3940146" cy="2575609"/>
          </a:xfrm>
          <a:prstGeom prst="rect">
            <a:avLst/>
          </a:prstGeom>
        </p:spPr>
      </p:pic>
      <p:pic>
        <p:nvPicPr>
          <p:cNvPr id="5" name="Picture 4" descr="Screen Shot 2017-06-20 at 10.03.18 PM.p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62" t="1" r="18592" b="18514"/>
          <a:stretch/>
        </p:blipFill>
        <p:spPr>
          <a:xfrm>
            <a:off x="4632559" y="3184412"/>
            <a:ext cx="4281254" cy="3404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736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675626"/>
            <a:ext cx="8913813" cy="914400"/>
          </a:xfrm>
        </p:spPr>
        <p:txBody>
          <a:bodyPr/>
          <a:lstStyle/>
          <a:p>
            <a:r>
              <a:rPr lang="en-US" dirty="0" smtClean="0"/>
              <a:t>Recognition Performance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8353" y="1663387"/>
            <a:ext cx="5405561" cy="5194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41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60685"/>
            <a:ext cx="8913813" cy="914400"/>
          </a:xfrm>
        </p:spPr>
        <p:txBody>
          <a:bodyPr/>
          <a:lstStyle/>
          <a:p>
            <a:r>
              <a:rPr lang="en-US" dirty="0" smtClean="0"/>
              <a:t>Reaction Time Interaction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2360" y="1658451"/>
            <a:ext cx="5478529" cy="5297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017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869859"/>
            <a:ext cx="8913813" cy="914400"/>
          </a:xfrm>
        </p:spPr>
        <p:txBody>
          <a:bodyPr/>
          <a:lstStyle/>
          <a:p>
            <a:r>
              <a:rPr lang="en-US" dirty="0" smtClean="0"/>
              <a:t>Preference Ratings Interaction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2714" y="1852706"/>
            <a:ext cx="5169571" cy="4900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662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0000"/>
              </a:buClr>
            </a:pPr>
            <a:r>
              <a:rPr lang="en-US" dirty="0" smtClean="0"/>
              <a:t>What do we learn?</a:t>
            </a:r>
          </a:p>
          <a:p>
            <a:pPr lvl="1">
              <a:buClr>
                <a:srgbClr val="FF0000"/>
              </a:buClr>
              <a:buFont typeface="Wingdings" charset="2"/>
              <a:buChar char="§"/>
            </a:pPr>
            <a:r>
              <a:rPr lang="en-US" dirty="0" smtClean="0"/>
              <a:t>Preliminary research suggests fluency is process behind preference formation</a:t>
            </a:r>
          </a:p>
          <a:p>
            <a:pPr>
              <a:buClr>
                <a:srgbClr val="FF0000"/>
              </a:buClr>
            </a:pPr>
            <a:r>
              <a:rPr lang="en-US" dirty="0" smtClean="0"/>
              <a:t>Limitations:</a:t>
            </a:r>
            <a:endParaRPr lang="en-US" dirty="0"/>
          </a:p>
          <a:p>
            <a:pPr lvl="1">
              <a:buClr>
                <a:srgbClr val="FF0000"/>
              </a:buClr>
              <a:buFont typeface="Wingdings" charset="2"/>
              <a:buChar char="§"/>
            </a:pPr>
            <a:r>
              <a:rPr lang="en-US" dirty="0"/>
              <a:t>Rule hard to learn – threw out 16 </a:t>
            </a:r>
            <a:r>
              <a:rPr lang="en-US" dirty="0" smtClean="0"/>
              <a:t>non-learners</a:t>
            </a:r>
          </a:p>
          <a:p>
            <a:pPr lvl="1">
              <a:buClr>
                <a:srgbClr val="FF0000"/>
              </a:buClr>
              <a:buFont typeface="Wingdings" charset="2"/>
              <a:buChar char="§"/>
            </a:pPr>
            <a:r>
              <a:rPr lang="en-US" dirty="0"/>
              <a:t>For future research, the participants may be given the categorization dimension before beginning to ensure high learning rats with less exclusion</a:t>
            </a:r>
          </a:p>
          <a:p>
            <a:pPr lvl="1">
              <a:buClr>
                <a:srgbClr val="FF0000"/>
              </a:buClr>
              <a:buFont typeface="Wingdings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324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we like what we like?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114424" y="2595562"/>
            <a:ext cx="7610476" cy="3670767"/>
          </a:xfrm>
        </p:spPr>
        <p:txBody>
          <a:bodyPr/>
          <a:lstStyle/>
          <a:p>
            <a:pPr>
              <a:buClr>
                <a:srgbClr val="FF0000"/>
              </a:buClr>
            </a:pPr>
            <a:r>
              <a:rPr lang="en-US" dirty="0" smtClean="0"/>
              <a:t>While there is more that goes into liking something</a:t>
            </a:r>
          </a:p>
          <a:p>
            <a:pPr lvl="1">
              <a:buClr>
                <a:srgbClr val="FF0000"/>
              </a:buClr>
              <a:buFont typeface="Wingdings" charset="2"/>
              <a:buChar char="§"/>
            </a:pPr>
            <a:r>
              <a:rPr lang="en-US" dirty="0" smtClean="0"/>
              <a:t>Subjectivity</a:t>
            </a:r>
          </a:p>
          <a:p>
            <a:pPr lvl="1">
              <a:buClr>
                <a:srgbClr val="FF0000"/>
              </a:buClr>
              <a:buFont typeface="Wingdings" charset="2"/>
              <a:buChar char="§"/>
            </a:pPr>
            <a:r>
              <a:rPr lang="en-US" dirty="0" smtClean="0"/>
              <a:t>Cognitive processes?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39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FF0000"/>
              </a:buClr>
            </a:pPr>
            <a:r>
              <a:rPr lang="en-US" dirty="0" smtClean="0"/>
              <a:t>Exceptions found to be recognized faster and with greater accuracy than rule following items</a:t>
            </a:r>
          </a:p>
          <a:p>
            <a:pPr>
              <a:buClr>
                <a:srgbClr val="FF0000"/>
              </a:buClr>
            </a:pPr>
            <a:r>
              <a:rPr lang="en-US" dirty="0" smtClean="0"/>
              <a:t>Extended previous research and found that preferences may be formed as a result of processing fluency, rather than familiarity</a:t>
            </a:r>
          </a:p>
        </p:txBody>
      </p:sp>
    </p:spTree>
    <p:extLst>
      <p:ext uri="{BB962C8B-B14F-4D97-AF65-F5344CB8AC3E}">
        <p14:creationId xmlns:p14="http://schemas.microsoft.com/office/powerpoint/2010/main" val="316262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588" y="2416270"/>
            <a:ext cx="8934824" cy="3670767"/>
          </a:xfrm>
        </p:spPr>
        <p:txBody>
          <a:bodyPr>
            <a:normAutofit lnSpcReduction="10000"/>
          </a:bodyPr>
          <a:lstStyle/>
          <a:p>
            <a:pPr defTabSz="2193759"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</a:pPr>
            <a:r>
              <a:rPr lang="en-US" dirty="0">
                <a:latin typeface="Arial" charset="0"/>
              </a:rPr>
              <a:t>Davis, T., Love, B., Preston, A. (2012). Striatal and hippocampal entropy </a:t>
            </a:r>
            <a:r>
              <a:rPr lang="en-US" dirty="0" smtClean="0">
                <a:latin typeface="Arial" charset="0"/>
              </a:rPr>
              <a:t>	and recognition </a:t>
            </a:r>
            <a:r>
              <a:rPr lang="en-US" dirty="0">
                <a:latin typeface="Arial" charset="0"/>
              </a:rPr>
              <a:t>signals in category learning: simultaneous </a:t>
            </a:r>
            <a:r>
              <a:rPr lang="en-US" dirty="0" smtClean="0">
                <a:latin typeface="Arial" charset="0"/>
              </a:rPr>
              <a:t>	processes revealed </a:t>
            </a:r>
            <a:r>
              <a:rPr lang="en-US" dirty="0">
                <a:latin typeface="Arial" charset="0"/>
              </a:rPr>
              <a:t>by model based MRI. </a:t>
            </a:r>
            <a:r>
              <a:rPr lang="en-US" i="1" dirty="0">
                <a:latin typeface="Arial" charset="0"/>
              </a:rPr>
              <a:t>Journal of </a:t>
            </a:r>
            <a:r>
              <a:rPr lang="en-US" i="1" dirty="0" smtClean="0">
                <a:latin typeface="Arial" charset="0"/>
              </a:rPr>
              <a:t>	Experimental </a:t>
            </a:r>
            <a:r>
              <a:rPr lang="en-US" i="1" dirty="0">
                <a:latin typeface="Arial" charset="0"/>
              </a:rPr>
              <a:t>Psychology: </a:t>
            </a:r>
            <a:r>
              <a:rPr lang="en-US" i="1" dirty="0" smtClean="0">
                <a:latin typeface="Arial" charset="0"/>
              </a:rPr>
              <a:t>Learning</a:t>
            </a:r>
            <a:r>
              <a:rPr lang="en-US" i="1" dirty="0">
                <a:latin typeface="Arial" charset="0"/>
              </a:rPr>
              <a:t>, Memory, and </a:t>
            </a:r>
            <a:r>
              <a:rPr lang="en-US" i="1" dirty="0" smtClean="0">
                <a:latin typeface="Arial" charset="0"/>
              </a:rPr>
              <a:t>	Cognition</a:t>
            </a:r>
            <a:r>
              <a:rPr lang="en-US" i="1" dirty="0">
                <a:latin typeface="Arial" charset="0"/>
              </a:rPr>
              <a:t>, 38</a:t>
            </a:r>
            <a:r>
              <a:rPr lang="en-US" dirty="0">
                <a:latin typeface="Arial" charset="0"/>
              </a:rPr>
              <a:t>, 821-839</a:t>
            </a:r>
          </a:p>
          <a:p>
            <a:pPr marL="0" indent="0" defTabSz="2193759"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None/>
            </a:pPr>
            <a:endParaRPr lang="en-US" dirty="0" smtClean="0">
              <a:latin typeface="Arial" charset="0"/>
            </a:endParaRPr>
          </a:p>
          <a:p>
            <a:pPr defTabSz="2193759"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</a:pPr>
            <a:r>
              <a:rPr lang="en-US" dirty="0" err="1" smtClean="0">
                <a:latin typeface="Arial" charset="0"/>
              </a:rPr>
              <a:t>Peskin</a:t>
            </a:r>
            <a:r>
              <a:rPr lang="en-US" dirty="0">
                <a:latin typeface="Arial" charset="0"/>
              </a:rPr>
              <a:t>, M. &amp; Newell, F. (2004). Familiarity breeds attraction: effects of </a:t>
            </a:r>
            <a:r>
              <a:rPr lang="en-US" dirty="0" smtClean="0">
                <a:latin typeface="Arial" charset="0"/>
              </a:rPr>
              <a:t>	exposure on the </a:t>
            </a:r>
            <a:r>
              <a:rPr lang="en-US" dirty="0">
                <a:latin typeface="Arial" charset="0"/>
              </a:rPr>
              <a:t>attractiveness of typical and distinctive </a:t>
            </a:r>
            <a:r>
              <a:rPr lang="en-US" dirty="0" smtClean="0">
                <a:latin typeface="Arial" charset="0"/>
              </a:rPr>
              <a:t>	faces</a:t>
            </a:r>
            <a:r>
              <a:rPr lang="en-US" dirty="0">
                <a:latin typeface="Arial" charset="0"/>
              </a:rPr>
              <a:t>. </a:t>
            </a:r>
            <a:r>
              <a:rPr lang="en-US" i="1" dirty="0">
                <a:latin typeface="Arial" charset="0"/>
              </a:rPr>
              <a:t>Perception, 33, </a:t>
            </a:r>
            <a:r>
              <a:rPr lang="en-US" dirty="0" smtClean="0">
                <a:latin typeface="Arial" charset="0"/>
              </a:rPr>
              <a:t>147</a:t>
            </a:r>
            <a:r>
              <a:rPr lang="en-US" dirty="0">
                <a:latin typeface="Arial" charset="0"/>
              </a:rPr>
              <a:t>-157</a:t>
            </a:r>
          </a:p>
          <a:p>
            <a:pPr defTabSz="2193759"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</a:pPr>
            <a:endParaRPr lang="en-US" dirty="0">
              <a:latin typeface="Arial" charset="0"/>
            </a:endParaRPr>
          </a:p>
          <a:p>
            <a:pPr defTabSz="2193759"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</a:pPr>
            <a:r>
              <a:rPr lang="en-US" dirty="0" err="1">
                <a:latin typeface="Arial" charset="0"/>
              </a:rPr>
              <a:t>Winkielman</a:t>
            </a:r>
            <a:r>
              <a:rPr lang="en-US" dirty="0">
                <a:latin typeface="Arial" charset="0"/>
              </a:rPr>
              <a:t>, P., </a:t>
            </a:r>
            <a:r>
              <a:rPr lang="en-US" dirty="0" err="1">
                <a:latin typeface="Arial" charset="0"/>
              </a:rPr>
              <a:t>Halberstadt</a:t>
            </a:r>
            <a:r>
              <a:rPr lang="en-US" dirty="0">
                <a:latin typeface="Arial" charset="0"/>
              </a:rPr>
              <a:t>, J., </a:t>
            </a:r>
            <a:r>
              <a:rPr lang="en-US" dirty="0" err="1">
                <a:latin typeface="Arial" charset="0"/>
              </a:rPr>
              <a:t>Fazendeiro</a:t>
            </a:r>
            <a:r>
              <a:rPr lang="en-US" dirty="0">
                <a:latin typeface="Arial" charset="0"/>
              </a:rPr>
              <a:t>, T., &amp; Catty, S</a:t>
            </a:r>
            <a:r>
              <a:rPr lang="en-US" dirty="0" smtClean="0">
                <a:latin typeface="Arial" charset="0"/>
              </a:rPr>
              <a:t>. (</a:t>
            </a:r>
            <a:r>
              <a:rPr lang="en-US" dirty="0">
                <a:latin typeface="Arial" charset="0"/>
              </a:rPr>
              <a:t>2006). </a:t>
            </a:r>
            <a:r>
              <a:rPr lang="en-US" dirty="0" smtClean="0">
                <a:latin typeface="Arial" charset="0"/>
              </a:rPr>
              <a:t>	Prototypes </a:t>
            </a:r>
            <a:r>
              <a:rPr lang="en-US" dirty="0">
                <a:latin typeface="Arial" charset="0"/>
              </a:rPr>
              <a:t>are </a:t>
            </a:r>
            <a:r>
              <a:rPr lang="en-US" dirty="0" smtClean="0">
                <a:latin typeface="Arial" charset="0"/>
              </a:rPr>
              <a:t>attractive </a:t>
            </a:r>
            <a:r>
              <a:rPr lang="en-US" dirty="0">
                <a:latin typeface="Arial" charset="0"/>
              </a:rPr>
              <a:t>because they </a:t>
            </a:r>
            <a:r>
              <a:rPr lang="en-US" dirty="0" smtClean="0">
                <a:latin typeface="Arial" charset="0"/>
              </a:rPr>
              <a:t>are </a:t>
            </a:r>
            <a:r>
              <a:rPr lang="en-US" dirty="0">
                <a:latin typeface="Arial" charset="0"/>
              </a:rPr>
              <a:t>easy on the </a:t>
            </a:r>
            <a:r>
              <a:rPr lang="en-US" dirty="0" smtClean="0">
                <a:latin typeface="Arial" charset="0"/>
              </a:rPr>
              <a:t>	mind</a:t>
            </a:r>
            <a:r>
              <a:rPr lang="en-US" dirty="0">
                <a:latin typeface="Arial" charset="0"/>
              </a:rPr>
              <a:t>. </a:t>
            </a:r>
            <a:r>
              <a:rPr lang="en-US" i="1" dirty="0">
                <a:latin typeface="Arial" charset="0"/>
              </a:rPr>
              <a:t>Association for </a:t>
            </a:r>
            <a:r>
              <a:rPr lang="en-US" i="1" dirty="0" smtClean="0">
                <a:latin typeface="Arial" charset="0"/>
              </a:rPr>
              <a:t>Psychological </a:t>
            </a:r>
            <a:r>
              <a:rPr lang="en-US" i="1" dirty="0">
                <a:latin typeface="Arial" charset="0"/>
              </a:rPr>
              <a:t>Science, 17,</a:t>
            </a:r>
            <a:r>
              <a:rPr lang="en-US" dirty="0">
                <a:latin typeface="Arial" charset="0"/>
              </a:rPr>
              <a:t> 799-806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32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ACKNOWLEDGNTS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This material is based upon work supported by the National Science Foundation under Grant No. 1559393</a:t>
            </a:r>
            <a:endParaRPr lang="en-US" altLang="en-US" b="1" dirty="0">
              <a:solidFill>
                <a:prstClr val="black"/>
              </a:solidFill>
              <a:ea typeface="ＭＳ Ｐゴシック" panose="020B0600070205080204" pitchFamily="34" charset="-128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037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Applied Importance?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0000"/>
              </a:buClr>
            </a:pPr>
            <a:r>
              <a:rPr lang="en-US" b="1" dirty="0" smtClean="0"/>
              <a:t>Work performance: </a:t>
            </a:r>
            <a:r>
              <a:rPr lang="en-US" dirty="0" smtClean="0"/>
              <a:t>preferred environment may cause less cognitive strain/stress = higher productivity</a:t>
            </a:r>
            <a:br>
              <a:rPr lang="en-US" dirty="0" smtClean="0"/>
            </a:br>
            <a:endParaRPr lang="en-US" dirty="0" smtClean="0"/>
          </a:p>
          <a:p>
            <a:pPr>
              <a:buClr>
                <a:srgbClr val="FF0000"/>
              </a:buClr>
            </a:pPr>
            <a:r>
              <a:rPr lang="en-US" b="1" dirty="0" smtClean="0"/>
              <a:t>Marketing: </a:t>
            </a:r>
            <a:r>
              <a:rPr lang="en-US" dirty="0" smtClean="0"/>
              <a:t>gravitate towards systems/products they like</a:t>
            </a:r>
            <a:br>
              <a:rPr lang="en-US" dirty="0" smtClean="0"/>
            </a:br>
            <a:endParaRPr lang="en-US" dirty="0"/>
          </a:p>
          <a:p>
            <a:pPr>
              <a:buClr>
                <a:srgbClr val="FF0000"/>
              </a:buClr>
            </a:pPr>
            <a:r>
              <a:rPr lang="en-US" dirty="0" smtClean="0"/>
              <a:t>Equate preference with choice/decision making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61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362" y="6266630"/>
            <a:ext cx="2857638" cy="438717"/>
          </a:xfrm>
        </p:spPr>
        <p:txBody>
          <a:bodyPr/>
          <a:lstStyle/>
          <a:p>
            <a:pPr marL="0" indent="0">
              <a:buClr>
                <a:srgbClr val="FF0000"/>
              </a:buClr>
              <a:buNone/>
            </a:pPr>
            <a:r>
              <a:rPr lang="en-US" dirty="0" err="1" smtClean="0"/>
              <a:t>Peskin</a:t>
            </a:r>
            <a:r>
              <a:rPr lang="en-US" dirty="0" smtClean="0"/>
              <a:t> &amp; Newell, 2004</a:t>
            </a:r>
          </a:p>
          <a:p>
            <a:pPr>
              <a:buClr>
                <a:srgbClr val="FF0000"/>
              </a:buClr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Competing theories: Familiarity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4668" y="2357959"/>
            <a:ext cx="3724085" cy="39086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6833" y="2357959"/>
            <a:ext cx="412769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Exp. 1: </a:t>
            </a:r>
            <a:r>
              <a:rPr lang="en-US" dirty="0" smtClean="0"/>
              <a:t>Familiarity rating, distinctiveness rating, attractiveness rating</a:t>
            </a:r>
          </a:p>
          <a:p>
            <a:pPr marL="285750" indent="-285750">
              <a:buClr>
                <a:srgbClr val="FF0000"/>
              </a:buClr>
              <a:buFont typeface="Wingdings" charset="2"/>
              <a:buChar char="§"/>
            </a:pPr>
            <a:r>
              <a:rPr lang="en-US" dirty="0"/>
              <a:t>Familiarity and distinctiveness negatively correlated</a:t>
            </a:r>
          </a:p>
          <a:p>
            <a:pPr marL="285750" indent="-285750">
              <a:buClr>
                <a:srgbClr val="FF0000"/>
              </a:buClr>
              <a:buFont typeface="Wingdings" charset="2"/>
              <a:buChar char="§"/>
            </a:pPr>
            <a:r>
              <a:rPr lang="en-US" dirty="0"/>
              <a:t>Familiarity positively correlated with </a:t>
            </a:r>
            <a:r>
              <a:rPr lang="en-US" dirty="0" smtClean="0"/>
              <a:t>attractiveness</a:t>
            </a:r>
          </a:p>
          <a:p>
            <a:pPr>
              <a:buClr>
                <a:srgbClr val="FF0000"/>
              </a:buClr>
            </a:pPr>
            <a:endParaRPr lang="en-US" dirty="0"/>
          </a:p>
          <a:p>
            <a:r>
              <a:rPr lang="en-US" b="1" dirty="0" smtClean="0"/>
              <a:t>Exp. 2: </a:t>
            </a:r>
            <a:r>
              <a:rPr lang="en-US" dirty="0" smtClean="0"/>
              <a:t>showed faces 6 times, then judgment phase</a:t>
            </a:r>
          </a:p>
          <a:p>
            <a:pPr marL="285750" indent="-285750">
              <a:buClr>
                <a:srgbClr val="FF0000"/>
              </a:buClr>
              <a:buFont typeface="Wingdings" charset="2"/>
              <a:buChar char="§"/>
            </a:pPr>
            <a:r>
              <a:rPr lang="en-US" dirty="0" smtClean="0"/>
              <a:t>Previously seen photos rated as more attractive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85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Competing Theories: Fluency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931647" y="6280666"/>
            <a:ext cx="2982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Winkielman</a:t>
            </a:r>
            <a:r>
              <a:rPr lang="en-US" dirty="0"/>
              <a:t> et al., 2006.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3999" y="3207870"/>
            <a:ext cx="3385579" cy="2584798"/>
          </a:xfrm>
          <a:prstGeom prst="rect">
            <a:avLst/>
          </a:prstGeom>
        </p:spPr>
      </p:pic>
      <p:pic>
        <p:nvPicPr>
          <p:cNvPr id="4" name="Picture 3" descr="Screen Shot 2017-07-26 at 10.31.19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99" y="3723487"/>
            <a:ext cx="5245100" cy="2273300"/>
          </a:xfrm>
          <a:prstGeom prst="rect">
            <a:avLst/>
          </a:prstGeom>
        </p:spPr>
      </p:pic>
      <p:pic>
        <p:nvPicPr>
          <p:cNvPr id="5" name="Picture 4" descr="Screen Shot 2017-07-26 at 10.31.37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29121"/>
            <a:ext cx="5143500" cy="17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862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0000"/>
              </a:buClr>
            </a:pPr>
            <a:r>
              <a:rPr lang="en-US" dirty="0" smtClean="0"/>
              <a:t>Separating the two into </a:t>
            </a:r>
            <a:r>
              <a:rPr lang="en-US" sz="2800" b="1" u="sng" dirty="0" smtClean="0"/>
              <a:t>actually</a:t>
            </a:r>
            <a:r>
              <a:rPr lang="en-US" sz="2800" dirty="0" smtClean="0"/>
              <a:t> </a:t>
            </a:r>
            <a:r>
              <a:rPr lang="en-US" sz="2000" dirty="0" smtClean="0"/>
              <a:t>separate ideas</a:t>
            </a:r>
          </a:p>
          <a:p>
            <a:pPr>
              <a:buClr>
                <a:srgbClr val="FF0000"/>
              </a:buClr>
            </a:pPr>
            <a:r>
              <a:rPr lang="en-US" dirty="0" smtClean="0"/>
              <a:t>Fluency correlated with familiarity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84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Solution: Exceptions to the rule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800"/>
              </a:spcAft>
              <a:buClr>
                <a:srgbClr val="FF0000"/>
              </a:buClr>
            </a:pPr>
            <a:r>
              <a:rPr lang="en-US" dirty="0"/>
              <a:t>Exceptions to category rules are more familiar and fluent depending on context, therefore able to disentangle the theories (Davis, Love, Preston, 2012</a:t>
            </a:r>
            <a:r>
              <a:rPr lang="en-US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0987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4424" y="2616811"/>
            <a:ext cx="7610476" cy="3670767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</a:pPr>
            <a:r>
              <a:rPr lang="en-US" dirty="0"/>
              <a:t>Replicate previous research on learning categories</a:t>
            </a:r>
          </a:p>
          <a:p>
            <a:pPr lvl="2">
              <a:buClr>
                <a:srgbClr val="FF0000"/>
              </a:buClr>
              <a:buFont typeface="Wingdings" charset="2"/>
              <a:buChar char="§"/>
            </a:pPr>
            <a:r>
              <a:rPr lang="en-US" dirty="0"/>
              <a:t>Rule following items are categorized more accurately than exceptions</a:t>
            </a:r>
          </a:p>
          <a:p>
            <a:pPr lvl="2">
              <a:buClr>
                <a:srgbClr val="FF0000"/>
              </a:buClr>
              <a:buFont typeface="Wingdings" charset="2"/>
              <a:buChar char="§"/>
            </a:pPr>
            <a:r>
              <a:rPr lang="en-US" dirty="0"/>
              <a:t>Exceptions are recognized more accurately than rule following items </a:t>
            </a:r>
          </a:p>
          <a:p>
            <a:pPr>
              <a:buClr>
                <a:srgbClr val="FF0000"/>
              </a:buClr>
            </a:pPr>
            <a:r>
              <a:rPr lang="en-US" dirty="0"/>
              <a:t>Extend previous research</a:t>
            </a:r>
          </a:p>
          <a:p>
            <a:pPr lvl="2">
              <a:buClr>
                <a:srgbClr val="FF0000"/>
              </a:buClr>
              <a:buFont typeface="Wingdings" charset="2"/>
              <a:buChar char="§"/>
            </a:pPr>
            <a:r>
              <a:rPr lang="en-US" dirty="0"/>
              <a:t>Preference of the exceptions vs. rule following </a:t>
            </a:r>
            <a:r>
              <a:rPr lang="en-US" dirty="0" smtClean="0"/>
              <a:t>items</a:t>
            </a:r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7972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0000"/>
              </a:buClr>
            </a:pPr>
            <a:r>
              <a:rPr lang="en-US" dirty="0"/>
              <a:t>Will participants base their preferences of the exception items on… </a:t>
            </a:r>
          </a:p>
          <a:p>
            <a:pPr marL="1028700" lvl="2" indent="-342900">
              <a:buClr>
                <a:srgbClr val="FF0000"/>
              </a:buClr>
              <a:buFont typeface="+mj-lt"/>
              <a:buAutoNum type="arabicPeriod"/>
            </a:pPr>
            <a:r>
              <a:rPr lang="en-US" b="1" dirty="0" smtClean="0"/>
              <a:t>Fluency</a:t>
            </a:r>
            <a:r>
              <a:rPr lang="en-US" b="1" dirty="0"/>
              <a:t>: </a:t>
            </a:r>
            <a:r>
              <a:rPr lang="en-US" dirty="0"/>
              <a:t>exception preference determined by context</a:t>
            </a:r>
          </a:p>
          <a:p>
            <a:pPr marL="1028700" lvl="2" indent="-342900">
              <a:buClr>
                <a:srgbClr val="FF0000"/>
              </a:buClr>
              <a:buFont typeface="+mj-lt"/>
              <a:buAutoNum type="arabicPeriod"/>
            </a:pPr>
            <a:r>
              <a:rPr lang="en-US" b="1" dirty="0" smtClean="0"/>
              <a:t>Familiarity</a:t>
            </a:r>
            <a:r>
              <a:rPr lang="en-US" b="1" dirty="0"/>
              <a:t>: </a:t>
            </a:r>
            <a:r>
              <a:rPr lang="en-US" dirty="0"/>
              <a:t>exceptions always preferred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27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erception">
  <a:themeElements>
    <a:clrScheme name="Perception">
      <a:dk1>
        <a:sysClr val="windowText" lastClr="000000"/>
      </a:dk1>
      <a:lt1>
        <a:sysClr val="window" lastClr="FFFFFF"/>
      </a:lt1>
      <a:dk2>
        <a:srgbClr val="333333"/>
      </a:dk2>
      <a:lt2>
        <a:srgbClr val="BBC0AC"/>
      </a:lt2>
      <a:accent1>
        <a:srgbClr val="A2C816"/>
      </a:accent1>
      <a:accent2>
        <a:srgbClr val="E07602"/>
      </a:accent2>
      <a:accent3>
        <a:srgbClr val="E4C402"/>
      </a:accent3>
      <a:accent4>
        <a:srgbClr val="7DC1EF"/>
      </a:accent4>
      <a:accent5>
        <a:srgbClr val="21449B"/>
      </a:accent5>
      <a:accent6>
        <a:srgbClr val="A2B170"/>
      </a:accent6>
      <a:hlink>
        <a:srgbClr val="8DA440"/>
      </a:hlink>
      <a:folHlink>
        <a:srgbClr val="4C4F3F"/>
      </a:folHlink>
    </a:clrScheme>
    <a:fontScheme name="Perception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erception">
      <a:fillStyleLst>
        <a:solidFill>
          <a:schemeClr val="phClr"/>
        </a:solidFill>
        <a:solidFill>
          <a:schemeClr val="phClr">
            <a:shade val="90000"/>
          </a:schemeClr>
        </a:solidFill>
        <a:solidFill>
          <a:schemeClr val="phClr">
            <a:shade val="80000"/>
          </a:schemeClr>
        </a:soli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bliqueTopRight"/>
            <a:lightRig rig="threePt" dir="tl"/>
          </a:scene3d>
          <a:sp3d>
            <a:bevelT w="25400" h="25400"/>
          </a:sp3d>
        </a:effectStyle>
        <a:effectStyle>
          <a:effectLst/>
          <a:scene3d>
            <a:camera prst="perspectiveFront" fov="4200000"/>
            <a:lightRig rig="balanced" dir="tl">
              <a:rot lat="0" lon="0" rev="18600000"/>
            </a:lightRig>
          </a:scene3d>
          <a:sp3d prstMaterial="metal">
            <a:bevelT w="63500" h="50800" prst="angle"/>
          </a:sp3d>
        </a:effectStyle>
      </a:effectStyleLst>
      <a:bgFillStyleLst>
        <a:solidFill>
          <a:schemeClr val="phClr">
            <a:tint val="90000"/>
          </a:schemeClr>
        </a:solidFill>
        <a:solidFill>
          <a:schemeClr val="phClr">
            <a:tint val="50000"/>
          </a:schemeClr>
        </a:solidFill>
        <a:solidFill>
          <a:schemeClr val="phClr">
            <a:shade val="60000"/>
          </a:schemeClr>
        </a:soli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Perception.thmx</Template>
  <TotalTime>6852</TotalTime>
  <Words>519</Words>
  <Application>Microsoft Office PowerPoint</Application>
  <PresentationFormat>On-screen Show (4:3)</PresentationFormat>
  <Paragraphs>92</Paragraphs>
  <Slides>22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ＭＳ Ｐゴシック</vt:lpstr>
      <vt:lpstr>Arial</vt:lpstr>
      <vt:lpstr>Calibri</vt:lpstr>
      <vt:lpstr>Century Gothic</vt:lpstr>
      <vt:lpstr>Wingdings</vt:lpstr>
      <vt:lpstr>Wingdings 2</vt:lpstr>
      <vt:lpstr>Perception</vt:lpstr>
      <vt:lpstr>Do preferences for exceptions to the rule vary by context?</vt:lpstr>
      <vt:lpstr>Why do we like what we like?</vt:lpstr>
      <vt:lpstr>Applied Importance?</vt:lpstr>
      <vt:lpstr>Competing theories: Familiarity</vt:lpstr>
      <vt:lpstr>Competing Theories: Fluency</vt:lpstr>
      <vt:lpstr>Problem</vt:lpstr>
      <vt:lpstr>Solution: Exceptions to the rule</vt:lpstr>
      <vt:lpstr>Purpose</vt:lpstr>
      <vt:lpstr>Question</vt:lpstr>
      <vt:lpstr>Hypotheses: Fluency </vt:lpstr>
      <vt:lpstr>Method</vt:lpstr>
      <vt:lpstr>Stimuli</vt:lpstr>
      <vt:lpstr>Procedure</vt:lpstr>
      <vt:lpstr>Learning/Test Phase</vt:lpstr>
      <vt:lpstr>Recognition Phase</vt:lpstr>
      <vt:lpstr>Recognition Performance</vt:lpstr>
      <vt:lpstr>Reaction Time Interaction</vt:lpstr>
      <vt:lpstr>Preference Ratings Interaction</vt:lpstr>
      <vt:lpstr>Discussion</vt:lpstr>
      <vt:lpstr>Conclusion</vt:lpstr>
      <vt:lpstr>References</vt:lpstr>
      <vt:lpstr>ACKNOWLEDGNTS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 preferences for exceptions to the rule vary by context?</dc:title>
  <dc:creator>Kristen  McGatlin</dc:creator>
  <cp:lastModifiedBy>Delucia, Pat</cp:lastModifiedBy>
  <cp:revision>53</cp:revision>
  <dcterms:created xsi:type="dcterms:W3CDTF">2017-07-12T22:00:52Z</dcterms:created>
  <dcterms:modified xsi:type="dcterms:W3CDTF">2017-07-28T22:36:38Z</dcterms:modified>
</cp:coreProperties>
</file>