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9" r:id="rId5"/>
    <p:sldId id="259" r:id="rId6"/>
    <p:sldId id="260" r:id="rId7"/>
    <p:sldId id="261" r:id="rId8"/>
    <p:sldId id="262" r:id="rId9"/>
    <p:sldId id="265" r:id="rId10"/>
    <p:sldId id="270" r:id="rId11"/>
    <p:sldId id="271" r:id="rId12"/>
    <p:sldId id="263" r:id="rId13"/>
    <p:sldId id="266" r:id="rId14"/>
    <p:sldId id="267" r:id="rId15"/>
    <p:sldId id="268" r:id="rId16"/>
    <p:sldId id="264"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snapToGrid="0">
      <p:cViewPr varScale="1">
        <p:scale>
          <a:sx n="79" d="100"/>
          <a:sy n="79" d="100"/>
        </p:scale>
        <p:origin x="10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7/28/2017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7/28/2017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7/28/2017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7/28/2017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7/28/2017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7A68F352-4EC5-479F-B57B-17AACF048DA6}"/>
              </a:ext>
            </a:extLst>
          </p:cNvPr>
          <p:cNvSpPr>
            <a:spLocks noGrp="1"/>
          </p:cNvSpPr>
          <p:nvPr>
            <p:ph type="subTitle" idx="1"/>
          </p:nvPr>
        </p:nvSpPr>
        <p:spPr>
          <a:xfrm>
            <a:off x="2445445" y="2174371"/>
            <a:ext cx="6831673" cy="2843106"/>
          </a:xfrm>
        </p:spPr>
        <p:txBody>
          <a:bodyPr>
            <a:normAutofit/>
          </a:bodyPr>
          <a:lstStyle/>
          <a:p>
            <a:r>
              <a:rPr lang="en-US" sz="3200" dirty="0">
                <a:latin typeface="Times New Roman" panose="02020603050405020304" pitchFamily="18" charset="0"/>
                <a:cs typeface="Times New Roman" panose="02020603050405020304" pitchFamily="18" charset="0"/>
              </a:rPr>
              <a:t>When I’m Right You’re Wrong: Attitude Correctness Facilitates Intergroup Anger and Negative Perceptions of Opposing Others </a:t>
            </a:r>
          </a:p>
        </p:txBody>
      </p:sp>
    </p:spTree>
    <p:extLst>
      <p:ext uri="{BB962C8B-B14F-4D97-AF65-F5344CB8AC3E}">
        <p14:creationId xmlns:p14="http://schemas.microsoft.com/office/powerpoint/2010/main" val="607318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D0D26F-DE84-4720-BD9A-3F3A221C27DB}"/>
              </a:ext>
            </a:extLst>
          </p:cNvPr>
          <p:cNvSpPr>
            <a:spLocks noGrp="1"/>
          </p:cNvSpPr>
          <p:nvPr>
            <p:ph type="title"/>
          </p:nvPr>
        </p:nvSpPr>
        <p:spPr/>
        <p:txBody>
          <a:bodyPr/>
          <a:lstStyle/>
          <a:p>
            <a:r>
              <a:rPr lang="en-US" dirty="0"/>
              <a:t>Method</a:t>
            </a:r>
          </a:p>
        </p:txBody>
      </p:sp>
      <p:sp>
        <p:nvSpPr>
          <p:cNvPr id="3" name="Content Placeholder 2">
            <a:extLst>
              <a:ext uri="{FF2B5EF4-FFF2-40B4-BE49-F238E27FC236}">
                <a16:creationId xmlns:a16="http://schemas.microsoft.com/office/drawing/2014/main" xmlns="" id="{D2A12A90-749B-42D1-9708-F90CAD271CF9}"/>
              </a:ext>
            </a:extLst>
          </p:cNvPr>
          <p:cNvSpPr>
            <a:spLocks noGrp="1"/>
          </p:cNvSpPr>
          <p:nvPr>
            <p:ph idx="1"/>
          </p:nvPr>
        </p:nvSpPr>
        <p:spPr/>
        <p:txBody>
          <a:bodyPr/>
          <a:lstStyle/>
          <a:p>
            <a:pPr>
              <a:buFont typeface="Arial" panose="020B0604020202020204" pitchFamily="34" charset="0"/>
              <a:buChar char="•"/>
            </a:pPr>
            <a:r>
              <a:rPr lang="en-US" dirty="0">
                <a:cs typeface="Times New Roman" panose="02020603050405020304" pitchFamily="18" charset="0"/>
              </a:rPr>
              <a:t>Participants read about a person who disagreed with them about the Avian Flu outbreak in Indonesia. </a:t>
            </a:r>
          </a:p>
          <a:p>
            <a:pPr>
              <a:buFont typeface="Arial" panose="020B0604020202020204" pitchFamily="34" charset="0"/>
              <a:buChar char="•"/>
            </a:pPr>
            <a:r>
              <a:rPr lang="en-US" dirty="0">
                <a:cs typeface="Times New Roman" panose="02020603050405020304" pitchFamily="18" charset="0"/>
              </a:rPr>
              <a:t>Then answered questions measuring how warm and competent the opposing person was</a:t>
            </a:r>
          </a:p>
          <a:p>
            <a:pPr lvl="1">
              <a:buFont typeface="Arial" panose="020B0604020202020204" pitchFamily="34" charset="0"/>
              <a:buChar char="•"/>
            </a:pPr>
            <a:r>
              <a:rPr lang="en-US" i="0" dirty="0"/>
              <a:t>Warm, </a:t>
            </a:r>
            <a:r>
              <a:rPr lang="en-US" i="0" dirty="0">
                <a:cs typeface="Times New Roman" panose="02020603050405020304" pitchFamily="18" charset="0"/>
              </a:rPr>
              <a:t>3 questions (</a:t>
            </a:r>
            <a:r>
              <a:rPr lang="el-GR" i="0" dirty="0">
                <a:cs typeface="Times New Roman" panose="02020603050405020304" pitchFamily="18" charset="0"/>
              </a:rPr>
              <a:t>α</a:t>
            </a:r>
            <a:r>
              <a:rPr lang="en-US" i="0" dirty="0">
                <a:cs typeface="Times New Roman" panose="02020603050405020304" pitchFamily="18" charset="0"/>
              </a:rPr>
              <a:t> = .823)</a:t>
            </a:r>
            <a:endParaRPr lang="en-US" i="0" dirty="0"/>
          </a:p>
          <a:p>
            <a:pPr lvl="2">
              <a:buFont typeface="Arial" panose="020B0604020202020204" pitchFamily="34" charset="0"/>
              <a:buChar char="•"/>
            </a:pPr>
            <a:r>
              <a:rPr lang="en-US" i="0" dirty="0"/>
              <a:t>How warm/sincere/good-natured was the opposing participant?</a:t>
            </a:r>
          </a:p>
          <a:p>
            <a:pPr lvl="1">
              <a:buFont typeface="Arial" panose="020B0604020202020204" pitchFamily="34" charset="0"/>
              <a:buChar char="•"/>
            </a:pPr>
            <a:r>
              <a:rPr lang="en-US" i="0" dirty="0"/>
              <a:t>Competent</a:t>
            </a:r>
            <a:r>
              <a:rPr lang="en-US" i="0" dirty="0">
                <a:cs typeface="Times New Roman" panose="02020603050405020304" pitchFamily="18" charset="0"/>
              </a:rPr>
              <a:t> , 5 questions (</a:t>
            </a:r>
            <a:r>
              <a:rPr lang="el-GR" i="0" dirty="0">
                <a:cs typeface="Times New Roman" panose="02020603050405020304" pitchFamily="18" charset="0"/>
              </a:rPr>
              <a:t>α</a:t>
            </a:r>
            <a:r>
              <a:rPr lang="en-US" i="0" dirty="0">
                <a:cs typeface="Times New Roman" panose="02020603050405020304" pitchFamily="18" charset="0"/>
              </a:rPr>
              <a:t> = .812)</a:t>
            </a:r>
            <a:endParaRPr lang="en-US" i="0" dirty="0"/>
          </a:p>
          <a:p>
            <a:pPr lvl="2">
              <a:buFont typeface="Arial" panose="020B0604020202020204" pitchFamily="34" charset="0"/>
              <a:buChar char="•"/>
            </a:pPr>
            <a:r>
              <a:rPr lang="en-US" i="0" dirty="0"/>
              <a:t>How competent/intelligent/confident/competitive/independent was the opposing participant?</a:t>
            </a:r>
          </a:p>
          <a:p>
            <a:pPr marL="530352" lvl="1" indent="0">
              <a:buNone/>
            </a:pPr>
            <a:endParaRPr lang="en-US" dirty="0"/>
          </a:p>
        </p:txBody>
      </p:sp>
    </p:spTree>
    <p:extLst>
      <p:ext uri="{BB962C8B-B14F-4D97-AF65-F5344CB8AC3E}">
        <p14:creationId xmlns:p14="http://schemas.microsoft.com/office/powerpoint/2010/main" val="41933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7CF274-503C-4721-AF65-796CE94B0D8A}"/>
              </a:ext>
            </a:extLst>
          </p:cNvPr>
          <p:cNvSpPr>
            <a:spLocks noGrp="1"/>
          </p:cNvSpPr>
          <p:nvPr>
            <p:ph type="title"/>
          </p:nvPr>
        </p:nvSpPr>
        <p:spPr/>
        <p:txBody>
          <a:bodyPr/>
          <a:lstStyle/>
          <a:p>
            <a:r>
              <a:rPr lang="en-US" dirty="0"/>
              <a:t>Method</a:t>
            </a:r>
          </a:p>
        </p:txBody>
      </p:sp>
      <p:sp>
        <p:nvSpPr>
          <p:cNvPr id="3" name="Content Placeholder 2">
            <a:extLst>
              <a:ext uri="{FF2B5EF4-FFF2-40B4-BE49-F238E27FC236}">
                <a16:creationId xmlns:a16="http://schemas.microsoft.com/office/drawing/2014/main" xmlns="" id="{A82465A0-6076-458E-B01D-F5D0B355A02E}"/>
              </a:ext>
            </a:extLst>
          </p:cNvPr>
          <p:cNvSpPr>
            <a:spLocks noGrp="1"/>
          </p:cNvSpPr>
          <p:nvPr>
            <p:ph idx="1"/>
          </p:nvPr>
        </p:nvSpPr>
        <p:spPr/>
        <p:txBody>
          <a:bodyPr/>
          <a:lstStyle/>
          <a:p>
            <a:pPr>
              <a:buFont typeface="Arial" panose="020B0604020202020204" pitchFamily="34" charset="0"/>
              <a:buChar char="•"/>
            </a:pPr>
            <a:r>
              <a:rPr lang="en-US" dirty="0">
                <a:cs typeface="Times New Roman" panose="02020603050405020304" pitchFamily="18" charset="0"/>
              </a:rPr>
              <a:t>Then participants reported how angry they are at the other person and how much they want to approach them.</a:t>
            </a:r>
            <a:endParaRPr lang="en-US" dirty="0"/>
          </a:p>
          <a:p>
            <a:pPr lvl="1">
              <a:buFont typeface="Arial" panose="020B0604020202020204" pitchFamily="34" charset="0"/>
              <a:buChar char="•"/>
            </a:pPr>
            <a:r>
              <a:rPr lang="en-US" i="0" dirty="0"/>
              <a:t>Anger</a:t>
            </a:r>
            <a:r>
              <a:rPr lang="en-US" i="0" dirty="0">
                <a:cs typeface="Times New Roman" panose="02020603050405020304" pitchFamily="18" charset="0"/>
              </a:rPr>
              <a:t> , 3 questions (</a:t>
            </a:r>
            <a:r>
              <a:rPr lang="el-GR" i="0" dirty="0">
                <a:cs typeface="Times New Roman" panose="02020603050405020304" pitchFamily="18" charset="0"/>
              </a:rPr>
              <a:t>α</a:t>
            </a:r>
            <a:r>
              <a:rPr lang="en-US" i="0" dirty="0">
                <a:cs typeface="Times New Roman" panose="02020603050405020304" pitchFamily="18" charset="0"/>
              </a:rPr>
              <a:t> = .830)</a:t>
            </a:r>
            <a:endParaRPr lang="en-US" i="0" dirty="0"/>
          </a:p>
          <a:p>
            <a:pPr lvl="2">
              <a:buFont typeface="Arial" panose="020B0604020202020204" pitchFamily="34" charset="0"/>
              <a:buChar char="•"/>
            </a:pPr>
            <a:r>
              <a:rPr lang="en-US" i="0" dirty="0"/>
              <a:t>To what extent did the following participant make you feel angry/hateful/frustrated?</a:t>
            </a:r>
          </a:p>
          <a:p>
            <a:pPr lvl="1">
              <a:buFont typeface="Arial" panose="020B0604020202020204" pitchFamily="34" charset="0"/>
              <a:buChar char="•"/>
            </a:pPr>
            <a:r>
              <a:rPr lang="en-US" i="0" dirty="0"/>
              <a:t>Approach Intentions</a:t>
            </a:r>
            <a:r>
              <a:rPr lang="en-US" i="0" dirty="0">
                <a:cs typeface="Times New Roman" panose="02020603050405020304" pitchFamily="18" charset="0"/>
              </a:rPr>
              <a:t> , 4 questions (</a:t>
            </a:r>
            <a:r>
              <a:rPr lang="el-GR" i="0" dirty="0">
                <a:cs typeface="Times New Roman" panose="02020603050405020304" pitchFamily="18" charset="0"/>
              </a:rPr>
              <a:t>α</a:t>
            </a:r>
            <a:r>
              <a:rPr lang="en-US" i="0" dirty="0">
                <a:cs typeface="Times New Roman" panose="02020603050405020304" pitchFamily="18" charset="0"/>
              </a:rPr>
              <a:t> = .613)</a:t>
            </a:r>
            <a:endParaRPr lang="en-US" i="0" dirty="0"/>
          </a:p>
          <a:p>
            <a:pPr lvl="2">
              <a:buFont typeface="Arial" panose="020B0604020202020204" pitchFamily="34" charset="0"/>
              <a:buChar char="•"/>
            </a:pPr>
            <a:r>
              <a:rPr lang="en-US" i="0" dirty="0"/>
              <a:t>How much did the opposing participant make you want to confront/approach/oppose/argue them?</a:t>
            </a:r>
          </a:p>
        </p:txBody>
      </p:sp>
    </p:spTree>
    <p:extLst>
      <p:ext uri="{BB962C8B-B14F-4D97-AF65-F5344CB8AC3E}">
        <p14:creationId xmlns:p14="http://schemas.microsoft.com/office/powerpoint/2010/main" val="86297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5D5482-1132-4288-9A03-A8A9DEB0AC57}"/>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xmlns="" id="{3E769C12-4117-4A7B-9352-F8FAE4B8BB6E}"/>
              </a:ext>
            </a:extLst>
          </p:cNvPr>
          <p:cNvSpPr>
            <a:spLocks noGrp="1"/>
          </p:cNvSpPr>
          <p:nvPr>
            <p:ph idx="1"/>
          </p:nvPr>
        </p:nvSpPr>
        <p:spPr/>
        <p:txBody>
          <a:bodyPr/>
          <a:lstStyle/>
          <a:p>
            <a:pPr>
              <a:buFont typeface="Arial" panose="020B0604020202020204" pitchFamily="34" charset="0"/>
              <a:buChar char="•"/>
            </a:pPr>
            <a:r>
              <a:rPr lang="en-US" b="1" dirty="0"/>
              <a:t>Manipulation Check</a:t>
            </a:r>
          </a:p>
          <a:p>
            <a:pPr lvl="1">
              <a:buFont typeface="Arial" panose="020B0604020202020204" pitchFamily="34" charset="0"/>
              <a:buChar char="•"/>
            </a:pPr>
            <a:r>
              <a:rPr lang="en-US" i="0" dirty="0"/>
              <a:t>The correctness manipulation did not impact attitude correctness.</a:t>
            </a:r>
          </a:p>
          <a:p>
            <a:pPr lvl="2">
              <a:buFont typeface="Arial" panose="020B0604020202020204" pitchFamily="34" charset="0"/>
              <a:buChar char="•"/>
            </a:pPr>
            <a:r>
              <a:rPr lang="en-US" dirty="0"/>
              <a:t>High correctness </a:t>
            </a:r>
            <a:r>
              <a:rPr lang="en-US" i="1" dirty="0"/>
              <a:t>M</a:t>
            </a:r>
            <a:r>
              <a:rPr lang="en-US" dirty="0"/>
              <a:t>=6.77 vs. Low correctness </a:t>
            </a:r>
            <a:r>
              <a:rPr lang="en-US" i="1" dirty="0"/>
              <a:t>M</a:t>
            </a:r>
            <a:r>
              <a:rPr lang="en-US" dirty="0"/>
              <a:t>=6.65,</a:t>
            </a:r>
            <a:r>
              <a:rPr lang="en-US" i="1" dirty="0"/>
              <a:t> F</a:t>
            </a:r>
            <a:r>
              <a:rPr lang="en-US" dirty="0"/>
              <a:t>(1,386)=.46, </a:t>
            </a:r>
            <a:r>
              <a:rPr lang="en-US" i="1" dirty="0"/>
              <a:t>p</a:t>
            </a:r>
            <a:r>
              <a:rPr lang="en-US" dirty="0"/>
              <a:t>=.497</a:t>
            </a:r>
            <a:endParaRPr lang="en-US" i="0" dirty="0"/>
          </a:p>
          <a:p>
            <a:pPr lvl="1">
              <a:buFont typeface="Arial" panose="020B0604020202020204" pitchFamily="34" charset="0"/>
              <a:buChar char="•"/>
            </a:pPr>
            <a:r>
              <a:rPr lang="en-US" i="0" dirty="0"/>
              <a:t>The clarity manipulation did not impact attitude clarity.</a:t>
            </a:r>
          </a:p>
          <a:p>
            <a:pPr lvl="2">
              <a:buFont typeface="Arial" panose="020B0604020202020204" pitchFamily="34" charset="0"/>
              <a:buChar char="•"/>
            </a:pPr>
            <a:r>
              <a:rPr lang="en-US" dirty="0"/>
              <a:t>High clarity </a:t>
            </a:r>
            <a:r>
              <a:rPr lang="en-US" i="1" dirty="0"/>
              <a:t>M</a:t>
            </a:r>
            <a:r>
              <a:rPr lang="en-US" dirty="0"/>
              <a:t>=7.31 vs. Low clarity </a:t>
            </a:r>
            <a:r>
              <a:rPr lang="en-US" i="1" dirty="0"/>
              <a:t>M</a:t>
            </a:r>
            <a:r>
              <a:rPr lang="en-US" dirty="0"/>
              <a:t>=7.29, </a:t>
            </a:r>
            <a:r>
              <a:rPr lang="en-US" i="1" dirty="0"/>
              <a:t>F</a:t>
            </a:r>
            <a:r>
              <a:rPr lang="en-US" dirty="0"/>
              <a:t>(1,386)=.01, </a:t>
            </a:r>
            <a:r>
              <a:rPr lang="en-US" i="1" dirty="0"/>
              <a:t>p</a:t>
            </a:r>
            <a:r>
              <a:rPr lang="en-US" dirty="0"/>
              <a:t>=.930</a:t>
            </a:r>
            <a:endParaRPr lang="en-US" i="0" dirty="0"/>
          </a:p>
          <a:p>
            <a:pPr lvl="1">
              <a:buFont typeface="Arial" panose="020B0604020202020204" pitchFamily="34" charset="0"/>
              <a:buChar char="•"/>
            </a:pPr>
            <a:r>
              <a:rPr lang="en-US" i="0" dirty="0"/>
              <a:t>To test the hypotheses we used measured attitude correctness and clarity. </a:t>
            </a:r>
          </a:p>
          <a:p>
            <a:pPr marL="530352" lvl="1" indent="0">
              <a:buNone/>
            </a:pPr>
            <a:endParaRPr lang="en-US" dirty="0"/>
          </a:p>
          <a:p>
            <a:pPr marL="530352" lvl="1" indent="0">
              <a:buNone/>
            </a:pPr>
            <a:endParaRPr lang="en-US" dirty="0"/>
          </a:p>
          <a:p>
            <a:pPr marL="530352" lvl="1" indent="0">
              <a:buNone/>
            </a:pPr>
            <a:endParaRPr lang="en-US" dirty="0"/>
          </a:p>
        </p:txBody>
      </p:sp>
    </p:spTree>
    <p:extLst>
      <p:ext uri="{BB962C8B-B14F-4D97-AF65-F5344CB8AC3E}">
        <p14:creationId xmlns:p14="http://schemas.microsoft.com/office/powerpoint/2010/main" val="382567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F40EB6-B860-4E91-BD76-EE772942D86C}"/>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xmlns="" id="{0FDFA011-FB82-4E87-9988-803FFE067E60}"/>
              </a:ext>
            </a:extLst>
          </p:cNvPr>
          <p:cNvSpPr>
            <a:spLocks noGrp="1"/>
          </p:cNvSpPr>
          <p:nvPr>
            <p:ph idx="1"/>
          </p:nvPr>
        </p:nvSpPr>
        <p:spPr>
          <a:xfrm>
            <a:off x="1371600" y="2285999"/>
            <a:ext cx="9601200" cy="3739243"/>
          </a:xfrm>
        </p:spPr>
        <p:txBody>
          <a:bodyPr/>
          <a:lstStyle/>
          <a:p>
            <a:pPr>
              <a:buFont typeface="Arial" panose="020B0604020202020204" pitchFamily="34" charset="0"/>
              <a:buChar char="•"/>
            </a:pPr>
            <a:r>
              <a:rPr lang="en-US" b="1" dirty="0"/>
              <a:t>Hypothesis 1-  Anger</a:t>
            </a:r>
          </a:p>
          <a:p>
            <a:pPr lvl="1">
              <a:buFont typeface="Arial" panose="020B0604020202020204" pitchFamily="34" charset="0"/>
              <a:buChar char="•"/>
            </a:pPr>
            <a:r>
              <a:rPr lang="en-US" i="0" dirty="0"/>
              <a:t>Only attitude correctness was related with anger, </a:t>
            </a:r>
            <a:r>
              <a:rPr lang="en-US" dirty="0"/>
              <a:t>β</a:t>
            </a:r>
            <a:r>
              <a:rPr lang="en-US" i="0" dirty="0"/>
              <a:t> = .367, </a:t>
            </a:r>
            <a:r>
              <a:rPr lang="en-US" dirty="0"/>
              <a:t>t</a:t>
            </a:r>
            <a:r>
              <a:rPr lang="en-US" i="0" dirty="0"/>
              <a:t> = 5.23, </a:t>
            </a:r>
            <a:r>
              <a:rPr lang="en-US" dirty="0"/>
              <a:t>p</a:t>
            </a:r>
            <a:r>
              <a:rPr lang="en-US" i="0" dirty="0"/>
              <a:t> &lt; .001.</a:t>
            </a:r>
          </a:p>
          <a:p>
            <a:pPr lvl="1">
              <a:buFont typeface="Arial" panose="020B0604020202020204" pitchFamily="34" charset="0"/>
              <a:buChar char="•"/>
            </a:pPr>
            <a:r>
              <a:rPr lang="en-US" i="0" dirty="0"/>
              <a:t>Greater attitude correctness was associated with more anger.</a:t>
            </a:r>
          </a:p>
          <a:p>
            <a:pPr>
              <a:buFont typeface="Arial" panose="020B0604020202020204" pitchFamily="34" charset="0"/>
              <a:buChar char="•"/>
            </a:pPr>
            <a:r>
              <a:rPr lang="en-US" b="1" dirty="0"/>
              <a:t>Hypothesis 2- Approach Intentions</a:t>
            </a:r>
          </a:p>
          <a:p>
            <a:pPr lvl="1">
              <a:buFont typeface="Arial" panose="020B0604020202020204" pitchFamily="34" charset="0"/>
              <a:buChar char="•"/>
            </a:pPr>
            <a:r>
              <a:rPr lang="en-US" i="0" dirty="0"/>
              <a:t>Attitude correctness was related with approach intentions, </a:t>
            </a:r>
            <a:r>
              <a:rPr lang="en-US" dirty="0"/>
              <a:t>β</a:t>
            </a:r>
            <a:r>
              <a:rPr lang="en-US" i="0" dirty="0"/>
              <a:t> = .399, </a:t>
            </a:r>
            <a:r>
              <a:rPr lang="en-US" dirty="0"/>
              <a:t>t</a:t>
            </a:r>
            <a:r>
              <a:rPr lang="en-US" i="0" dirty="0"/>
              <a:t> = 5.74, </a:t>
            </a:r>
            <a:r>
              <a:rPr lang="en-US" dirty="0"/>
              <a:t>p</a:t>
            </a:r>
            <a:r>
              <a:rPr lang="en-US" i="0" dirty="0"/>
              <a:t> &lt; .001 – greater correctness was associated with stronger intentions to approach the person.</a:t>
            </a:r>
          </a:p>
          <a:p>
            <a:pPr lvl="1">
              <a:buFont typeface="Arial" panose="020B0604020202020204" pitchFamily="34" charset="0"/>
              <a:buChar char="•"/>
            </a:pPr>
            <a:r>
              <a:rPr lang="en-US" i="0" dirty="0"/>
              <a:t>Attitude clarity was also related with approach intentions,</a:t>
            </a:r>
            <a:r>
              <a:rPr lang="en-US" dirty="0"/>
              <a:t> β </a:t>
            </a:r>
            <a:r>
              <a:rPr lang="en-US" i="0" dirty="0"/>
              <a:t>= -.367, </a:t>
            </a:r>
            <a:r>
              <a:rPr lang="en-US" dirty="0"/>
              <a:t>t</a:t>
            </a:r>
            <a:r>
              <a:rPr lang="en-US" i="0" dirty="0"/>
              <a:t> = -2.07, </a:t>
            </a:r>
            <a:r>
              <a:rPr lang="en-US" dirty="0"/>
              <a:t>p</a:t>
            </a:r>
            <a:r>
              <a:rPr lang="en-US" i="0" dirty="0"/>
              <a:t> = .039 – lower clarity was associated with more intentions to approach the person.</a:t>
            </a:r>
          </a:p>
          <a:p>
            <a:pPr marL="530352" lvl="1" indent="0">
              <a:buNone/>
            </a:pPr>
            <a:endParaRPr lang="en-US" i="0"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45168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C8D2AE-4B09-4CB6-894C-9769D2EB898B}"/>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xmlns="" id="{4D058F86-BE20-4CD7-A998-96B1D088583C}"/>
              </a:ext>
            </a:extLst>
          </p:cNvPr>
          <p:cNvSpPr>
            <a:spLocks noGrp="1"/>
          </p:cNvSpPr>
          <p:nvPr>
            <p:ph idx="1"/>
          </p:nvPr>
        </p:nvSpPr>
        <p:spPr/>
        <p:txBody>
          <a:bodyPr/>
          <a:lstStyle/>
          <a:p>
            <a:pPr>
              <a:buFont typeface="Arial" panose="020B0604020202020204" pitchFamily="34" charset="0"/>
              <a:buChar char="•"/>
            </a:pPr>
            <a:r>
              <a:rPr lang="en-US" b="1" dirty="0"/>
              <a:t>Hypothesis 3- Competence</a:t>
            </a:r>
          </a:p>
          <a:p>
            <a:pPr lvl="1">
              <a:buFont typeface="Arial" panose="020B0604020202020204" pitchFamily="34" charset="0"/>
              <a:buChar char="•"/>
            </a:pPr>
            <a:r>
              <a:rPr lang="en-US" i="0" dirty="0"/>
              <a:t>Only attitude correctness was related with competence, </a:t>
            </a:r>
            <a:r>
              <a:rPr lang="en-US" dirty="0"/>
              <a:t>β</a:t>
            </a:r>
            <a:r>
              <a:rPr lang="en-US" i="0" dirty="0"/>
              <a:t> = -.279, </a:t>
            </a:r>
            <a:r>
              <a:rPr lang="en-US" dirty="0"/>
              <a:t>t</a:t>
            </a:r>
            <a:r>
              <a:rPr lang="en-US" i="0" dirty="0"/>
              <a:t> = -3.93, </a:t>
            </a:r>
            <a:r>
              <a:rPr lang="en-US" dirty="0"/>
              <a:t>p</a:t>
            </a:r>
            <a:r>
              <a:rPr lang="en-US" i="0" dirty="0"/>
              <a:t> &lt; .001.</a:t>
            </a:r>
          </a:p>
          <a:p>
            <a:pPr lvl="1">
              <a:buFont typeface="Arial" panose="020B0604020202020204" pitchFamily="34" charset="0"/>
              <a:buChar char="•"/>
            </a:pPr>
            <a:r>
              <a:rPr lang="en-US" i="0" dirty="0"/>
              <a:t>Greater attitude correctness was associated with lower perceptions of competence.</a:t>
            </a:r>
          </a:p>
          <a:p>
            <a:pPr>
              <a:buFont typeface="Arial" panose="020B0604020202020204" pitchFamily="34" charset="0"/>
              <a:buChar char="•"/>
            </a:pPr>
            <a:r>
              <a:rPr lang="en-US" b="1" dirty="0"/>
              <a:t>Hypothesis 4- Warmth</a:t>
            </a:r>
          </a:p>
          <a:p>
            <a:pPr lvl="1">
              <a:buFont typeface="Arial" panose="020B0604020202020204" pitchFamily="34" charset="0"/>
              <a:buChar char="•"/>
            </a:pPr>
            <a:r>
              <a:rPr lang="en-US" i="0" dirty="0"/>
              <a:t>Only attitude correctness was related with warmth, </a:t>
            </a:r>
            <a:r>
              <a:rPr lang="en-US" dirty="0"/>
              <a:t>β </a:t>
            </a:r>
            <a:r>
              <a:rPr lang="en-US" i="0" dirty="0"/>
              <a:t>= -.319, </a:t>
            </a:r>
            <a:r>
              <a:rPr lang="en-US" dirty="0"/>
              <a:t>t</a:t>
            </a:r>
            <a:r>
              <a:rPr lang="en-US" i="0" dirty="0"/>
              <a:t> = -4.56, </a:t>
            </a:r>
            <a:r>
              <a:rPr lang="en-US" dirty="0"/>
              <a:t>p</a:t>
            </a:r>
            <a:r>
              <a:rPr lang="en-US" i="0" dirty="0"/>
              <a:t> &lt; .001.</a:t>
            </a:r>
          </a:p>
          <a:p>
            <a:pPr lvl="1">
              <a:buFont typeface="Arial" panose="020B0604020202020204" pitchFamily="34" charset="0"/>
              <a:buChar char="•"/>
            </a:pPr>
            <a:r>
              <a:rPr lang="en-US" i="0" dirty="0"/>
              <a:t>Greater attitude correctness was associated with lower perceptions of warmth.</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035572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8E09EA-043E-4FE6-8221-9C5ACA67DD8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xmlns="" id="{AEAB3F1C-0BCD-45E0-8CEC-212F30EA88A5}"/>
              </a:ext>
            </a:extLst>
          </p:cNvPr>
          <p:cNvSpPr>
            <a:spLocks noGrp="1"/>
          </p:cNvSpPr>
          <p:nvPr>
            <p:ph idx="1"/>
          </p:nvPr>
        </p:nvSpPr>
        <p:spPr/>
        <p:txBody>
          <a:bodyPr/>
          <a:lstStyle/>
          <a:p>
            <a:pPr marL="0" indent="0">
              <a:buNone/>
            </a:pPr>
            <a:endParaRPr lang="en-US" b="1" dirty="0"/>
          </a:p>
          <a:p>
            <a:pPr lvl="1">
              <a:buFont typeface="Arial" panose="020B0604020202020204" pitchFamily="34" charset="0"/>
              <a:buChar char="•"/>
            </a:pPr>
            <a:r>
              <a:rPr lang="en-US" i="0" dirty="0"/>
              <a:t>The manipulations failed. </a:t>
            </a:r>
          </a:p>
          <a:p>
            <a:pPr lvl="1">
              <a:buFont typeface="Arial" panose="020B0604020202020204" pitchFamily="34" charset="0"/>
              <a:buChar char="•"/>
            </a:pPr>
            <a:r>
              <a:rPr lang="en-US" i="0" dirty="0"/>
              <a:t>The measures of the manipulated constructs supported all predictions.</a:t>
            </a:r>
          </a:p>
          <a:p>
            <a:pPr lvl="1">
              <a:buFont typeface="Arial" panose="020B0604020202020204" pitchFamily="34" charset="0"/>
              <a:buChar char="•"/>
            </a:pPr>
            <a:r>
              <a:rPr lang="en-US" i="0" dirty="0"/>
              <a:t>Participants do view opposing people as low in warmth and competence when they are high in attitude correctness.</a:t>
            </a:r>
          </a:p>
          <a:p>
            <a:pPr lvl="1">
              <a:buFont typeface="Arial" panose="020B0604020202020204" pitchFamily="34" charset="0"/>
              <a:buChar char="•"/>
            </a:pPr>
            <a:r>
              <a:rPr lang="en-US" i="0" dirty="0"/>
              <a:t>Participants willingness to approach the opposing person and become angry also increased when they are high in attitude correctness. </a:t>
            </a:r>
          </a:p>
          <a:p>
            <a:pPr lvl="1">
              <a:buFont typeface="Arial" panose="020B0604020202020204" pitchFamily="34" charset="0"/>
              <a:buChar char="•"/>
            </a:pPr>
            <a:r>
              <a:rPr lang="en-US" i="0" dirty="0"/>
              <a:t>Future research will include conducting another similar study to see if we can get the manipulations to work.</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73804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B48E6-52D6-418D-8E7B-5281C4D7E409}"/>
              </a:ext>
            </a:extLst>
          </p:cNvPr>
          <p:cNvSpPr>
            <a:spLocks noGrp="1"/>
          </p:cNvSpPr>
          <p:nvPr>
            <p:ph type="title"/>
          </p:nvPr>
        </p:nvSpPr>
        <p:spPr>
          <a:xfrm>
            <a:off x="1371600" y="685800"/>
            <a:ext cx="9601200" cy="491490"/>
          </a:xfrm>
        </p:spPr>
        <p:txBody>
          <a:bodyPr>
            <a:normAutofit fontScale="90000"/>
          </a:bodyPr>
          <a:lstStyle/>
          <a:p>
            <a:r>
              <a:rPr lang="en-US" dirty="0"/>
              <a:t>References</a:t>
            </a:r>
            <a:br>
              <a:rPr lang="en-US" dirty="0"/>
            </a:br>
            <a:r>
              <a:rPr lang="en-US" dirty="0"/>
              <a:t> </a:t>
            </a:r>
          </a:p>
        </p:txBody>
      </p:sp>
      <p:sp>
        <p:nvSpPr>
          <p:cNvPr id="5" name="Content Placeholder 4">
            <a:extLst>
              <a:ext uri="{FF2B5EF4-FFF2-40B4-BE49-F238E27FC236}">
                <a16:creationId xmlns:a16="http://schemas.microsoft.com/office/drawing/2014/main" xmlns="" id="{7B589D1A-90F3-490E-A874-182D2825551F}"/>
              </a:ext>
            </a:extLst>
          </p:cNvPr>
          <p:cNvSpPr>
            <a:spLocks noGrp="1"/>
          </p:cNvSpPr>
          <p:nvPr>
            <p:ph idx="1"/>
          </p:nvPr>
        </p:nvSpPr>
        <p:spPr>
          <a:xfrm>
            <a:off x="1371600" y="1325880"/>
            <a:ext cx="9601200" cy="5269230"/>
          </a:xfrm>
        </p:spPr>
        <p:txBody>
          <a:bodyPr>
            <a:normAutofit fontScale="92500" lnSpcReduction="10000"/>
          </a:bodyPr>
          <a:lstStyle/>
          <a:p>
            <a:pPr marL="914400" lvl="0" indent="-914400" defTabSz="4389120">
              <a:lnSpc>
                <a:spcPct val="107000"/>
              </a:lnSpc>
              <a:spcBef>
                <a:spcPts val="0"/>
              </a:spcBef>
              <a:spcAft>
                <a:spcPts val="800"/>
              </a:spcAft>
              <a:buNone/>
            </a:pPr>
            <a:r>
              <a:rPr lang="en-US" sz="2100" b="1" dirty="0">
                <a:solidFill>
                  <a:prstClr val="black"/>
                </a:solidFill>
                <a:latin typeface="Times New Roman" charset="0"/>
                <a:ea typeface="Times New Roman" charset="0"/>
                <a:cs typeface="Times New Roman" charset="0"/>
              </a:rPr>
              <a:t>Thank you to Dr. Hohman, Dr. Niedbala, Dr. DeLucia, Dr. Yang and the National Science Foundation.</a:t>
            </a:r>
          </a:p>
          <a:p>
            <a:pPr marL="914400" lvl="0" indent="-914400" defTabSz="4389120">
              <a:lnSpc>
                <a:spcPct val="107000"/>
              </a:lnSpc>
              <a:spcBef>
                <a:spcPts val="0"/>
              </a:spcBef>
              <a:spcAft>
                <a:spcPts val="800"/>
              </a:spcAft>
              <a:buNone/>
            </a:pPr>
            <a:r>
              <a:rPr lang="en-US" sz="1900" dirty="0">
                <a:solidFill>
                  <a:prstClr val="black"/>
                </a:solidFill>
                <a:latin typeface="Times New Roman" charset="0"/>
                <a:ea typeface="Times New Roman" charset="0"/>
                <a:cs typeface="Times New Roman" charset="0"/>
              </a:rPr>
              <a:t>Rios, K., DeMarree, K. G., &amp; Statzer, J. (2014). Attitude certainty and conflict style: Divergent effects of correctness and clarity. </a:t>
            </a:r>
            <a:r>
              <a:rPr lang="en-US" sz="1900" i="1" dirty="0">
                <a:solidFill>
                  <a:prstClr val="black"/>
                </a:solidFill>
                <a:latin typeface="Times New Roman" charset="0"/>
                <a:ea typeface="Times New Roman" charset="0"/>
                <a:cs typeface="Times New Roman" charset="0"/>
              </a:rPr>
              <a:t>Personality and Social Psychology Bulletin, 40, </a:t>
            </a:r>
            <a:r>
              <a:rPr lang="en-US" sz="1900" dirty="0">
                <a:solidFill>
                  <a:prstClr val="black"/>
                </a:solidFill>
                <a:latin typeface="Times New Roman" charset="0"/>
                <a:ea typeface="Times New Roman" charset="0"/>
                <a:cs typeface="Times New Roman" charset="0"/>
              </a:rPr>
              <a:t>819-830. </a:t>
            </a:r>
          </a:p>
          <a:p>
            <a:pPr marL="914400" lvl="0" indent="-914400" defTabSz="4389120">
              <a:lnSpc>
                <a:spcPct val="107000"/>
              </a:lnSpc>
              <a:spcBef>
                <a:spcPts val="0"/>
              </a:spcBef>
              <a:spcAft>
                <a:spcPts val="800"/>
              </a:spcAft>
              <a:buNone/>
            </a:pPr>
            <a:r>
              <a:rPr lang="en-US" sz="1900" dirty="0">
                <a:solidFill>
                  <a:prstClr val="black"/>
                </a:solidFill>
                <a:latin typeface="Times New Roman" charset="0"/>
                <a:ea typeface="Times New Roman" charset="0"/>
                <a:cs typeface="Times New Roman" charset="0"/>
              </a:rPr>
              <a:t>Cheatham, L., &amp; Tormala, Z. L. (2015). Attitude certainty and attitudinal advocacy: The unique roles of clarity and correctness. </a:t>
            </a:r>
            <a:r>
              <a:rPr lang="en-US" sz="1900" i="1" dirty="0">
                <a:solidFill>
                  <a:prstClr val="black"/>
                </a:solidFill>
                <a:latin typeface="Times New Roman" charset="0"/>
                <a:ea typeface="Times New Roman" charset="0"/>
                <a:cs typeface="Times New Roman" charset="0"/>
              </a:rPr>
              <a:t>Personality and Social Psychology Bulletin, 4, </a:t>
            </a:r>
            <a:r>
              <a:rPr lang="en-US" sz="1900" dirty="0">
                <a:solidFill>
                  <a:prstClr val="black"/>
                </a:solidFill>
                <a:latin typeface="Times New Roman" charset="0"/>
                <a:ea typeface="Times New Roman" charset="0"/>
                <a:cs typeface="Times New Roman" charset="0"/>
              </a:rPr>
              <a:t>1537-1550.</a:t>
            </a:r>
          </a:p>
          <a:p>
            <a:pPr marL="914400" lvl="0" indent="-914400" defTabSz="4389120">
              <a:lnSpc>
                <a:spcPct val="100000"/>
              </a:lnSpc>
              <a:spcBef>
                <a:spcPts val="0"/>
              </a:spcBef>
              <a:spcAft>
                <a:spcPts val="0"/>
              </a:spcAft>
              <a:buNone/>
            </a:pPr>
            <a:r>
              <a:rPr lang="en-US" sz="1900" dirty="0">
                <a:solidFill>
                  <a:prstClr val="black"/>
                </a:solidFill>
                <a:latin typeface="Times New Roman" charset="0"/>
                <a:ea typeface="Times New Roman" charset="0"/>
                <a:cs typeface="Times New Roman" charset="0"/>
              </a:rPr>
              <a:t>Mackie, D. M., &amp; Smith, E. R. (2015). Intergroup emotions. </a:t>
            </a:r>
            <a:r>
              <a:rPr lang="en-US" sz="1900" i="1" dirty="0">
                <a:solidFill>
                  <a:prstClr val="black"/>
                </a:solidFill>
                <a:latin typeface="Times New Roman" charset="0"/>
                <a:ea typeface="Times New Roman" charset="0"/>
                <a:cs typeface="Times New Roman" charset="0"/>
              </a:rPr>
              <a:t>APA Handbook of Personality and Social Psychology: Group Processes, 2, </a:t>
            </a:r>
            <a:r>
              <a:rPr lang="en-US" sz="1900" dirty="0">
                <a:solidFill>
                  <a:prstClr val="black"/>
                </a:solidFill>
                <a:latin typeface="Times New Roman" charset="0"/>
                <a:ea typeface="Times New Roman" charset="0"/>
                <a:cs typeface="Times New Roman" charset="0"/>
              </a:rPr>
              <a:t>1-31. </a:t>
            </a:r>
          </a:p>
          <a:p>
            <a:pPr marL="914400" lvl="0" indent="-914400" defTabSz="4389120">
              <a:lnSpc>
                <a:spcPct val="100000"/>
              </a:lnSpc>
              <a:spcBef>
                <a:spcPts val="0"/>
              </a:spcBef>
              <a:spcAft>
                <a:spcPts val="0"/>
              </a:spcAft>
              <a:buNone/>
            </a:pPr>
            <a:endParaRPr lang="en-US" sz="1900" baseline="30000" dirty="0">
              <a:solidFill>
                <a:prstClr val="black"/>
              </a:solidFill>
              <a:latin typeface="Times New Roman" charset="0"/>
              <a:ea typeface="Times New Roman" charset="0"/>
              <a:cs typeface="Times New Roman" charset="0"/>
            </a:endParaRPr>
          </a:p>
          <a:p>
            <a:pPr marL="914400" lvl="0" indent="-914400" defTabSz="4389120">
              <a:lnSpc>
                <a:spcPct val="100000"/>
              </a:lnSpc>
              <a:spcBef>
                <a:spcPts val="0"/>
              </a:spcBef>
              <a:spcAft>
                <a:spcPts val="0"/>
              </a:spcAft>
              <a:buNone/>
            </a:pPr>
            <a:r>
              <a:rPr lang="en-US" sz="1900" dirty="0">
                <a:solidFill>
                  <a:prstClr val="black"/>
                </a:solidFill>
                <a:latin typeface="Times New Roman" charset="0"/>
                <a:ea typeface="Times New Roman" charset="0"/>
                <a:cs typeface="Times New Roman" charset="0"/>
              </a:rPr>
              <a:t>Fiske, S. T., Cuddy, A. J. C., Glick, P., &amp; Xu, J. (2002). A model of (often mixed) stereotype content: Competence and warmth respectively follow from perceived status and competition. </a:t>
            </a:r>
            <a:r>
              <a:rPr lang="en-US" sz="1900" i="1" dirty="0">
                <a:solidFill>
                  <a:prstClr val="black"/>
                </a:solidFill>
                <a:latin typeface="Times New Roman" charset="0"/>
                <a:ea typeface="Times New Roman" charset="0"/>
                <a:cs typeface="Times New Roman" charset="0"/>
              </a:rPr>
              <a:t>Journal of Personality and Social Psychology, 82, </a:t>
            </a:r>
            <a:r>
              <a:rPr lang="en-US" sz="1900" dirty="0">
                <a:solidFill>
                  <a:prstClr val="black"/>
                </a:solidFill>
                <a:latin typeface="Times New Roman" charset="0"/>
                <a:ea typeface="Times New Roman" charset="0"/>
                <a:cs typeface="Times New Roman" charset="0"/>
              </a:rPr>
              <a:t>676-902.</a:t>
            </a:r>
          </a:p>
          <a:p>
            <a:pPr marL="914400" lvl="0" indent="-914400" defTabSz="4389120">
              <a:lnSpc>
                <a:spcPct val="100000"/>
              </a:lnSpc>
              <a:spcBef>
                <a:spcPts val="0"/>
              </a:spcBef>
              <a:spcAft>
                <a:spcPts val="0"/>
              </a:spcAft>
              <a:buNone/>
            </a:pPr>
            <a:endParaRPr lang="en-US" sz="1900" dirty="0">
              <a:solidFill>
                <a:prstClr val="black"/>
              </a:solidFill>
              <a:latin typeface="Times New Roman" charset="0"/>
              <a:ea typeface="Times New Roman" charset="0"/>
              <a:cs typeface="Times New Roman" charset="0"/>
            </a:endParaRPr>
          </a:p>
          <a:p>
            <a:pPr marL="914400" lvl="0" indent="-914400" defTabSz="4389120">
              <a:lnSpc>
                <a:spcPct val="100000"/>
              </a:lnSpc>
              <a:spcBef>
                <a:spcPts val="0"/>
              </a:spcBef>
              <a:spcAft>
                <a:spcPts val="0"/>
              </a:spcAft>
              <a:buNone/>
            </a:pPr>
            <a:r>
              <a:rPr lang="en-US" sz="1900" dirty="0">
                <a:solidFill>
                  <a:prstClr val="black"/>
                </a:solidFill>
                <a:latin typeface="Times New Roman" charset="0"/>
                <a:ea typeface="Times New Roman" charset="0"/>
                <a:cs typeface="Times New Roman" charset="0"/>
              </a:rPr>
              <a:t>Petrocelli, J. V., Tormala, Z. L., &amp; Rucker, D. D. (2007). Unpacking attitude certainty: Attitude clarity and attitude correctness. </a:t>
            </a:r>
            <a:r>
              <a:rPr lang="en-US" sz="1900" i="1" dirty="0">
                <a:solidFill>
                  <a:prstClr val="black"/>
                </a:solidFill>
                <a:latin typeface="Times New Roman" charset="0"/>
                <a:ea typeface="Times New Roman" charset="0"/>
                <a:cs typeface="Times New Roman" charset="0"/>
              </a:rPr>
              <a:t>Journal of Personality and Social Psychology, 92, </a:t>
            </a:r>
            <a:r>
              <a:rPr lang="en-US" sz="1900" dirty="0">
                <a:solidFill>
                  <a:prstClr val="black"/>
                </a:solidFill>
                <a:latin typeface="Times New Roman" charset="0"/>
                <a:ea typeface="Times New Roman" charset="0"/>
                <a:cs typeface="Times New Roman" charset="0"/>
              </a:rPr>
              <a:t>30-41.</a:t>
            </a:r>
          </a:p>
          <a:p>
            <a:pPr marL="914400" lvl="0" indent="-914400" defTabSz="4389120">
              <a:lnSpc>
                <a:spcPct val="100000"/>
              </a:lnSpc>
              <a:spcBef>
                <a:spcPts val="0"/>
              </a:spcBef>
              <a:spcAft>
                <a:spcPts val="0"/>
              </a:spcAft>
              <a:buNone/>
            </a:pPr>
            <a:endParaRPr lang="en-US" sz="1900" dirty="0">
              <a:solidFill>
                <a:prstClr val="black"/>
              </a:solidFill>
              <a:latin typeface="Times New Roman" charset="0"/>
              <a:ea typeface="Times New Roman" charset="0"/>
              <a:cs typeface="Times New Roman" charset="0"/>
            </a:endParaRPr>
          </a:p>
          <a:p>
            <a:pPr marL="914400" lvl="0" indent="-914400" defTabSz="4389120">
              <a:lnSpc>
                <a:spcPct val="100000"/>
              </a:lnSpc>
              <a:spcBef>
                <a:spcPts val="0"/>
              </a:spcBef>
              <a:spcAft>
                <a:spcPts val="0"/>
              </a:spcAft>
              <a:buNone/>
            </a:pPr>
            <a:r>
              <a:rPr lang="en-US" sz="1900" dirty="0">
                <a:solidFill>
                  <a:prstClr val="black"/>
                </a:solidFill>
                <a:latin typeface="Times New Roman" charset="0"/>
                <a:ea typeface="Times New Roman" charset="0"/>
                <a:cs typeface="Times New Roman" charset="0"/>
              </a:rPr>
              <a:t>Mackie, D. M., </a:t>
            </a:r>
            <a:r>
              <a:rPr lang="en-US" sz="1900" dirty="0" err="1">
                <a:solidFill>
                  <a:prstClr val="black"/>
                </a:solidFill>
                <a:latin typeface="Times New Roman" charset="0"/>
                <a:ea typeface="Times New Roman" charset="0"/>
                <a:cs typeface="Times New Roman" charset="0"/>
              </a:rPr>
              <a:t>Devos</a:t>
            </a:r>
            <a:r>
              <a:rPr lang="en-US" sz="1900" dirty="0">
                <a:solidFill>
                  <a:prstClr val="black"/>
                </a:solidFill>
                <a:latin typeface="Times New Roman" charset="0"/>
                <a:ea typeface="Times New Roman" charset="0"/>
                <a:cs typeface="Times New Roman" charset="0"/>
              </a:rPr>
              <a:t>, T., &amp; Smith, E. R. (2000). Intergroup emotions: Explaining offensive action tendencies in an intergroup context. </a:t>
            </a:r>
            <a:r>
              <a:rPr lang="en-US" sz="1900" i="1" dirty="0">
                <a:solidFill>
                  <a:prstClr val="black"/>
                </a:solidFill>
                <a:latin typeface="Times New Roman" charset="0"/>
                <a:ea typeface="Times New Roman" charset="0"/>
                <a:cs typeface="Times New Roman" charset="0"/>
              </a:rPr>
              <a:t>Journal of Personality and Social Psychology, 79,</a:t>
            </a:r>
            <a:r>
              <a:rPr lang="en-US" sz="1900" dirty="0">
                <a:solidFill>
                  <a:prstClr val="black"/>
                </a:solidFill>
                <a:latin typeface="Times New Roman" charset="0"/>
                <a:ea typeface="Times New Roman" charset="0"/>
                <a:cs typeface="Times New Roman" charset="0"/>
              </a:rPr>
              <a:t> 602–616.</a:t>
            </a:r>
          </a:p>
        </p:txBody>
      </p:sp>
    </p:spTree>
    <p:extLst>
      <p:ext uri="{BB962C8B-B14F-4D97-AF65-F5344CB8AC3E}">
        <p14:creationId xmlns:p14="http://schemas.microsoft.com/office/powerpoint/2010/main" val="609140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ACKNOWLEDGMENTS</a:t>
            </a:r>
            <a:endParaRPr lang="en-US"/>
          </a:p>
        </p:txBody>
      </p:sp>
      <p:sp>
        <p:nvSpPr>
          <p:cNvPr id="3" name="Content Placeholder 2"/>
          <p:cNvSpPr>
            <a:spLocks noGrp="1"/>
          </p:cNvSpPr>
          <p:nvPr>
            <p:ph idx="1"/>
          </p:nvPr>
        </p:nvSpPr>
        <p:spPr/>
        <p:txBody>
          <a:bodyPr/>
          <a:lstStyle/>
          <a:p>
            <a:r>
              <a:rPr lang="en-US" b="1" dirty="0"/>
              <a:t>This material is based upon work supported by the National Science Foundation under Grant No. 1559393</a:t>
            </a:r>
            <a:endParaRPr lang="en-US" altLang="en-US" b="1" dirty="0">
              <a:solidFill>
                <a:prstClr val="black"/>
              </a:solidFill>
              <a:ea typeface="ＭＳ Ｐゴシック" panose="020B0600070205080204" pitchFamily="34" charset="-128"/>
            </a:endParaRPr>
          </a:p>
          <a:p>
            <a:endParaRPr lang="en-US" dirty="0"/>
          </a:p>
        </p:txBody>
      </p:sp>
    </p:spTree>
    <p:extLst>
      <p:ext uri="{BB962C8B-B14F-4D97-AF65-F5344CB8AC3E}">
        <p14:creationId xmlns:p14="http://schemas.microsoft.com/office/powerpoint/2010/main" val="154231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D1CCE1-5076-4C5F-B1F0-F75A6281EF79}"/>
              </a:ext>
            </a:extLst>
          </p:cNvPr>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Purpose</a:t>
            </a:r>
          </a:p>
        </p:txBody>
      </p:sp>
      <p:sp>
        <p:nvSpPr>
          <p:cNvPr id="3" name="Content Placeholder 2">
            <a:extLst>
              <a:ext uri="{FF2B5EF4-FFF2-40B4-BE49-F238E27FC236}">
                <a16:creationId xmlns:a16="http://schemas.microsoft.com/office/drawing/2014/main" xmlns="" id="{73ED10BC-0BD7-4B17-9278-DB54061C7661}"/>
              </a:ext>
            </a:extLst>
          </p:cNvPr>
          <p:cNvSpPr>
            <a:spLocks noGrp="1"/>
          </p:cNvSpPr>
          <p:nvPr>
            <p:ph idx="1"/>
          </p:nvPr>
        </p:nvSpPr>
        <p:spPr/>
        <p:txBody>
          <a:bodyPr>
            <a:normAutofit/>
          </a:bodyPr>
          <a:lstStyle/>
          <a:p>
            <a:pPr>
              <a:buFont typeface="Arial" panose="020B0604020202020204" pitchFamily="34" charset="0"/>
              <a:buChar char="•"/>
            </a:pPr>
            <a:r>
              <a:rPr lang="en-US" dirty="0">
                <a:latin typeface="Franklin Gothic Book" panose="020B0503020102020204" pitchFamily="34" charset="0"/>
                <a:cs typeface="Times New Roman" panose="02020603050405020304" pitchFamily="18" charset="0"/>
              </a:rPr>
              <a:t>The Purpose of this research is to examine factors that contribute to intergroup conflict. </a:t>
            </a:r>
          </a:p>
        </p:txBody>
      </p:sp>
    </p:spTree>
    <p:extLst>
      <p:ext uri="{BB962C8B-B14F-4D97-AF65-F5344CB8AC3E}">
        <p14:creationId xmlns:p14="http://schemas.microsoft.com/office/powerpoint/2010/main" val="4008320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E77FC4-A352-496B-9940-70947E642D4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xmlns="" id="{4AC5D763-6237-42E9-90C1-423D256750BA}"/>
              </a:ext>
            </a:extLst>
          </p:cNvPr>
          <p:cNvSpPr>
            <a:spLocks noGrp="1"/>
          </p:cNvSpPr>
          <p:nvPr>
            <p:ph idx="1"/>
          </p:nvPr>
        </p:nvSpPr>
        <p:spPr/>
        <p:txBody>
          <a:bodyPr/>
          <a:lstStyle/>
          <a:p>
            <a:pPr>
              <a:buFont typeface="Arial" panose="020B0604020202020204" pitchFamily="34" charset="0"/>
              <a:buChar char="•"/>
            </a:pPr>
            <a:r>
              <a:rPr lang="en-US" dirty="0">
                <a:latin typeface="Franklin Gothic Book" panose="020B0503020102020204" pitchFamily="34" charset="0"/>
                <a:cs typeface="Times New Roman" panose="02020603050405020304" pitchFamily="18" charset="0"/>
              </a:rPr>
              <a:t>Attitude certainty</a:t>
            </a:r>
          </a:p>
          <a:p>
            <a:pPr lvl="1">
              <a:buFont typeface="Arial" panose="020B0604020202020204" pitchFamily="34" charset="0"/>
              <a:buChar char="•"/>
            </a:pPr>
            <a:r>
              <a:rPr lang="en-US" i="0" dirty="0">
                <a:latin typeface="Franklin Gothic Book" panose="020B0503020102020204" pitchFamily="34" charset="0"/>
                <a:cs typeface="Times New Roman" panose="02020603050405020304" pitchFamily="18" charset="0"/>
              </a:rPr>
              <a:t>Attitude clarity</a:t>
            </a:r>
          </a:p>
          <a:p>
            <a:pPr lvl="1">
              <a:buFont typeface="Arial" panose="020B0604020202020204" pitchFamily="34" charset="0"/>
              <a:buChar char="•"/>
            </a:pPr>
            <a:r>
              <a:rPr lang="en-US" i="0" dirty="0">
                <a:latin typeface="Franklin Gothic Book" panose="020B0503020102020204" pitchFamily="34" charset="0"/>
                <a:cs typeface="Times New Roman" panose="02020603050405020304" pitchFamily="18" charset="0"/>
              </a:rPr>
              <a:t>Attitude correctness</a:t>
            </a:r>
          </a:p>
          <a:p>
            <a:pPr lvl="1">
              <a:buFont typeface="Arial" panose="020B0604020202020204" pitchFamily="34" charset="0"/>
              <a:buChar char="•"/>
            </a:pPr>
            <a:r>
              <a:rPr lang="en-US" i="0" dirty="0">
                <a:latin typeface="Franklin Gothic Book" panose="020B0503020102020204" pitchFamily="34" charset="0"/>
                <a:cs typeface="Times New Roman" panose="02020603050405020304" pitchFamily="18" charset="0"/>
              </a:rPr>
              <a:t>Attitude correctness and conflict (Rios, DeMarree, Statzer, 2014)</a:t>
            </a:r>
          </a:p>
          <a:p>
            <a:pPr lvl="1">
              <a:buFont typeface="Arial" panose="020B0604020202020204" pitchFamily="34" charset="0"/>
              <a:buChar char="•"/>
            </a:pPr>
            <a:r>
              <a:rPr lang="en-US" i="0" dirty="0">
                <a:latin typeface="Franklin Gothic Book" panose="020B0503020102020204" pitchFamily="34" charset="0"/>
                <a:cs typeface="Times New Roman" panose="02020603050405020304" pitchFamily="18" charset="0"/>
              </a:rPr>
              <a:t>Attitude correctness and persuasion (Cheatham &amp; Tormala, 2015)</a:t>
            </a:r>
          </a:p>
        </p:txBody>
      </p:sp>
    </p:spTree>
    <p:extLst>
      <p:ext uri="{BB962C8B-B14F-4D97-AF65-F5344CB8AC3E}">
        <p14:creationId xmlns:p14="http://schemas.microsoft.com/office/powerpoint/2010/main" val="201702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272BF-96EB-4059-81DB-83163F2C03C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xmlns="" id="{34A62864-34BF-43B6-8BCA-06FC56B9C8D2}"/>
              </a:ext>
            </a:extLst>
          </p:cNvPr>
          <p:cNvSpPr>
            <a:spLocks noGrp="1"/>
          </p:cNvSpPr>
          <p:nvPr>
            <p:ph idx="1"/>
          </p:nvPr>
        </p:nvSpPr>
        <p:spPr/>
        <p:txBody>
          <a:bodyPr/>
          <a:lstStyle/>
          <a:p>
            <a:pPr lvl="0">
              <a:buFont typeface="Arial" panose="020B0604020202020204" pitchFamily="34" charset="0"/>
              <a:buChar char="•"/>
            </a:pPr>
            <a:r>
              <a:rPr lang="en-US" dirty="0">
                <a:solidFill>
                  <a:srgbClr val="191B0E"/>
                </a:solidFill>
                <a:latin typeface="Franklin Gothic Book" panose="020B0503020102020204" pitchFamily="34" charset="0"/>
                <a:cs typeface="Times New Roman" panose="02020603050405020304" pitchFamily="18" charset="0"/>
              </a:rPr>
              <a:t>Intergroup conflict and emotions ( Mackie &amp; </a:t>
            </a:r>
            <a:r>
              <a:rPr lang="en-US" dirty="0" err="1">
                <a:solidFill>
                  <a:srgbClr val="191B0E"/>
                </a:solidFill>
                <a:latin typeface="Franklin Gothic Book" panose="020B0503020102020204" pitchFamily="34" charset="0"/>
                <a:cs typeface="Times New Roman" panose="02020603050405020304" pitchFamily="18" charset="0"/>
              </a:rPr>
              <a:t>Devos</a:t>
            </a:r>
            <a:r>
              <a:rPr lang="en-US" dirty="0">
                <a:solidFill>
                  <a:srgbClr val="191B0E"/>
                </a:solidFill>
                <a:latin typeface="Franklin Gothic Book" panose="020B0503020102020204" pitchFamily="34" charset="0"/>
                <a:cs typeface="Times New Roman" panose="02020603050405020304" pitchFamily="18" charset="0"/>
              </a:rPr>
              <a:t>, 2000)</a:t>
            </a:r>
          </a:p>
          <a:p>
            <a:pPr lvl="0">
              <a:buFont typeface="Arial" panose="020B0604020202020204" pitchFamily="34" charset="0"/>
              <a:buChar char="•"/>
            </a:pPr>
            <a:r>
              <a:rPr lang="en-US" dirty="0">
                <a:solidFill>
                  <a:srgbClr val="191B0E"/>
                </a:solidFill>
                <a:latin typeface="Franklin Gothic Book" panose="020B0503020102020204" pitchFamily="34" charset="0"/>
                <a:cs typeface="Times New Roman" panose="02020603050405020304" pitchFamily="18" charset="0"/>
              </a:rPr>
              <a:t>Intergroup conflict and perception (Fiske &amp; Cuddy, 2002)</a:t>
            </a:r>
          </a:p>
          <a:p>
            <a:endParaRPr lang="en-US" dirty="0"/>
          </a:p>
        </p:txBody>
      </p:sp>
    </p:spTree>
    <p:extLst>
      <p:ext uri="{BB962C8B-B14F-4D97-AF65-F5344CB8AC3E}">
        <p14:creationId xmlns:p14="http://schemas.microsoft.com/office/powerpoint/2010/main" val="158406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FF7B9C-A459-437E-810F-322DA9EC461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Hypotheses</a:t>
            </a:r>
          </a:p>
        </p:txBody>
      </p:sp>
      <p:sp>
        <p:nvSpPr>
          <p:cNvPr id="3" name="Content Placeholder 2">
            <a:extLst>
              <a:ext uri="{FF2B5EF4-FFF2-40B4-BE49-F238E27FC236}">
                <a16:creationId xmlns:a16="http://schemas.microsoft.com/office/drawing/2014/main" xmlns="" id="{893ADB8D-23A5-49B6-8C66-F818ADA17E17}"/>
              </a:ext>
            </a:extLst>
          </p:cNvPr>
          <p:cNvSpPr>
            <a:spLocks noGrp="1"/>
          </p:cNvSpPr>
          <p:nvPr>
            <p:ph idx="1"/>
          </p:nvPr>
        </p:nvSpPr>
        <p:spPr/>
        <p:txBody>
          <a:bodyPr>
            <a:normAutofit/>
          </a:bodyPr>
          <a:lstStyle/>
          <a:p>
            <a:pPr>
              <a:buFont typeface="Arial" panose="020B0604020202020204" pitchFamily="34" charset="0"/>
              <a:buChar char="•"/>
            </a:pPr>
            <a:r>
              <a:rPr lang="en-US" dirty="0">
                <a:latin typeface="Franklin Gothic Book" panose="020B0503020102020204" pitchFamily="34" charset="0"/>
                <a:cs typeface="Times New Roman" panose="02020603050405020304" pitchFamily="18" charset="0"/>
              </a:rPr>
              <a:t>We predict that increasing attitude correctness will cause </a:t>
            </a:r>
          </a:p>
          <a:p>
            <a:pPr marL="530352" lvl="1" indent="0">
              <a:buNone/>
            </a:pPr>
            <a:r>
              <a:rPr lang="en-US" i="0" dirty="0">
                <a:latin typeface="Franklin Gothic Book" panose="020B0503020102020204" pitchFamily="34" charset="0"/>
                <a:cs typeface="Times New Roman" panose="02020603050405020304" pitchFamily="18" charset="0"/>
              </a:rPr>
              <a:t>H1: More intergroup anger</a:t>
            </a:r>
          </a:p>
          <a:p>
            <a:pPr marL="530352" lvl="1" indent="0">
              <a:buNone/>
            </a:pPr>
            <a:r>
              <a:rPr lang="en-US" i="0" dirty="0">
                <a:latin typeface="Franklin Gothic Book" panose="020B0503020102020204" pitchFamily="34" charset="0"/>
                <a:cs typeface="Times New Roman" panose="02020603050405020304" pitchFamily="18" charset="0"/>
              </a:rPr>
              <a:t>H2: Intentions to approach the outgroup.</a:t>
            </a:r>
          </a:p>
          <a:p>
            <a:pPr marL="530352" lvl="1" indent="0">
              <a:buNone/>
            </a:pPr>
            <a:r>
              <a:rPr lang="en-US" i="0" dirty="0">
                <a:latin typeface="Franklin Gothic Book" panose="020B0503020102020204" pitchFamily="34" charset="0"/>
                <a:cs typeface="Times New Roman" panose="02020603050405020304" pitchFamily="18" charset="0"/>
              </a:rPr>
              <a:t>H3: Perceptions of lower outgroup competence. </a:t>
            </a:r>
          </a:p>
          <a:p>
            <a:pPr marL="530352" lvl="1" indent="0">
              <a:buNone/>
            </a:pPr>
            <a:r>
              <a:rPr lang="en-US" i="0" dirty="0">
                <a:latin typeface="Franklin Gothic Book" panose="020B0503020102020204" pitchFamily="34" charset="0"/>
                <a:cs typeface="Times New Roman" panose="02020603050405020304" pitchFamily="18" charset="0"/>
              </a:rPr>
              <a:t>H4: Perceptions of lower outgroup warmth.</a:t>
            </a:r>
          </a:p>
        </p:txBody>
      </p:sp>
    </p:spTree>
    <p:extLst>
      <p:ext uri="{BB962C8B-B14F-4D97-AF65-F5344CB8AC3E}">
        <p14:creationId xmlns:p14="http://schemas.microsoft.com/office/powerpoint/2010/main" val="190289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96989B-F7F5-4207-835E-D14B1E405C6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a:t>
            </a:r>
          </a:p>
        </p:txBody>
      </p:sp>
      <p:sp>
        <p:nvSpPr>
          <p:cNvPr id="3" name="Content Placeholder 2">
            <a:extLst>
              <a:ext uri="{FF2B5EF4-FFF2-40B4-BE49-F238E27FC236}">
                <a16:creationId xmlns:a16="http://schemas.microsoft.com/office/drawing/2014/main" xmlns="" id="{311A526A-3C63-46A3-A500-7C830A88031C}"/>
              </a:ext>
            </a:extLst>
          </p:cNvPr>
          <p:cNvSpPr>
            <a:spLocks noGrp="1"/>
          </p:cNvSpPr>
          <p:nvPr>
            <p:ph idx="1"/>
          </p:nvPr>
        </p:nvSpPr>
        <p:spPr>
          <a:xfrm>
            <a:off x="1371600" y="2171700"/>
            <a:ext cx="9601200" cy="3581400"/>
          </a:xfrm>
        </p:spPr>
        <p:txBody>
          <a:bodyPr>
            <a:normAutofit/>
          </a:bodyPr>
          <a:lstStyle/>
          <a:p>
            <a:pPr>
              <a:buFont typeface="Arial" panose="020B0604020202020204" pitchFamily="34" charset="0"/>
              <a:buChar char="•"/>
            </a:pPr>
            <a:r>
              <a:rPr lang="en-US" b="1" dirty="0">
                <a:latin typeface="Franklin Gothic Book" panose="020B0503020102020204" pitchFamily="34" charset="0"/>
                <a:cs typeface="Times New Roman" panose="02020603050405020304" pitchFamily="18" charset="0"/>
              </a:rPr>
              <a:t>Participants:</a:t>
            </a:r>
          </a:p>
          <a:p>
            <a:pPr lvl="1">
              <a:buFont typeface="Arial" panose="020B0604020202020204" pitchFamily="34" charset="0"/>
              <a:buChar char="•"/>
            </a:pPr>
            <a:r>
              <a:rPr lang="en-US" i="0" dirty="0">
                <a:latin typeface="Franklin Gothic Book" panose="020B0503020102020204" pitchFamily="34" charset="0"/>
                <a:cs typeface="Times New Roman" panose="02020603050405020304" pitchFamily="18" charset="0"/>
              </a:rPr>
              <a:t>390 Amazon </a:t>
            </a:r>
            <a:r>
              <a:rPr lang="en-US" i="0" dirty="0" err="1">
                <a:latin typeface="Franklin Gothic Book" panose="020B0503020102020204" pitchFamily="34" charset="0"/>
                <a:cs typeface="Times New Roman" panose="02020603050405020304" pitchFamily="18" charset="0"/>
              </a:rPr>
              <a:t>mTurk</a:t>
            </a:r>
            <a:r>
              <a:rPr lang="en-US" i="0" dirty="0">
                <a:latin typeface="Franklin Gothic Book" panose="020B0503020102020204" pitchFamily="34" charset="0"/>
                <a:cs typeface="Times New Roman" panose="02020603050405020304" pitchFamily="18" charset="0"/>
              </a:rPr>
              <a:t> workers</a:t>
            </a:r>
          </a:p>
          <a:p>
            <a:pPr lvl="1">
              <a:buFont typeface="Arial" panose="020B0604020202020204" pitchFamily="34" charset="0"/>
              <a:buChar char="•"/>
            </a:pPr>
            <a:r>
              <a:rPr lang="en-US" i="0" dirty="0">
                <a:latin typeface="Franklin Gothic Book" panose="020B0503020102020204" pitchFamily="34" charset="0"/>
                <a:cs typeface="Times New Roman" panose="02020603050405020304" pitchFamily="18" charset="0"/>
              </a:rPr>
              <a:t>182 male, 208 female, </a:t>
            </a:r>
            <a:r>
              <a:rPr lang="en-US" dirty="0">
                <a:latin typeface="Franklin Gothic Book" panose="020B0503020102020204" pitchFamily="34" charset="0"/>
                <a:cs typeface="Times New Roman" panose="02020603050405020304" pitchFamily="18" charset="0"/>
              </a:rPr>
              <a:t>M</a:t>
            </a:r>
            <a:r>
              <a:rPr lang="en-US" baseline="-25000" dirty="0">
                <a:latin typeface="Franklin Gothic Book" panose="020B0503020102020204" pitchFamily="34" charset="0"/>
                <a:cs typeface="Times New Roman" pitchFamily="18" charset="0"/>
              </a:rPr>
              <a:t>age</a:t>
            </a:r>
            <a:r>
              <a:rPr lang="en-US" i="0" dirty="0">
                <a:latin typeface="Franklin Gothic Book" panose="020B0503020102020204" pitchFamily="34" charset="0"/>
                <a:cs typeface="Times New Roman" pitchFamily="18" charset="0"/>
              </a:rPr>
              <a:t> = 35.08, </a:t>
            </a:r>
            <a:r>
              <a:rPr lang="en-US" dirty="0">
                <a:latin typeface="Franklin Gothic Book" panose="020B0503020102020204" pitchFamily="34" charset="0"/>
                <a:cs typeface="Times New Roman" pitchFamily="18" charset="0"/>
              </a:rPr>
              <a:t>SD</a:t>
            </a:r>
            <a:r>
              <a:rPr lang="en-US" i="0" dirty="0">
                <a:latin typeface="Franklin Gothic Book" panose="020B0503020102020204" pitchFamily="34" charset="0"/>
                <a:cs typeface="Times New Roman" pitchFamily="18" charset="0"/>
              </a:rPr>
              <a:t> = 11.58</a:t>
            </a:r>
          </a:p>
          <a:p>
            <a:pPr lvl="1">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431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D77587-4ACD-44CE-B76F-AB4B50F33323}"/>
              </a:ext>
            </a:extLst>
          </p:cNvPr>
          <p:cNvSpPr>
            <a:spLocks noGrp="1"/>
          </p:cNvSpPr>
          <p:nvPr>
            <p:ph type="title"/>
          </p:nvPr>
        </p:nvSpPr>
        <p:spPr/>
        <p:txBody>
          <a:bodyPr/>
          <a:lstStyle/>
          <a:p>
            <a:r>
              <a:rPr lang="en-US" dirty="0"/>
              <a:t>Method</a:t>
            </a:r>
          </a:p>
        </p:txBody>
      </p:sp>
      <p:sp>
        <p:nvSpPr>
          <p:cNvPr id="3" name="Content Placeholder 2">
            <a:extLst>
              <a:ext uri="{FF2B5EF4-FFF2-40B4-BE49-F238E27FC236}">
                <a16:creationId xmlns:a16="http://schemas.microsoft.com/office/drawing/2014/main" xmlns="" id="{CEE1F24D-D306-4BDD-9183-AC72DDF20C63}"/>
              </a:ext>
            </a:extLst>
          </p:cNvPr>
          <p:cNvSpPr>
            <a:spLocks noGrp="1"/>
          </p:cNvSpPr>
          <p:nvPr>
            <p:ph idx="1"/>
          </p:nvPr>
        </p:nvSpPr>
        <p:spPr/>
        <p:txBody>
          <a:bodyPr/>
          <a:lstStyle/>
          <a:p>
            <a:pPr>
              <a:buFont typeface="Arial" panose="020B0604020202020204" pitchFamily="34" charset="0"/>
              <a:buChar char="•"/>
            </a:pPr>
            <a:r>
              <a:rPr lang="en-US" b="1" dirty="0">
                <a:latin typeface="Franklin Gothic Book" panose="020B0503020102020204" pitchFamily="34" charset="0"/>
                <a:cs typeface="Times New Roman" panose="02020603050405020304" pitchFamily="18" charset="0"/>
              </a:rPr>
              <a:t>Design:</a:t>
            </a:r>
          </a:p>
          <a:p>
            <a:pPr lvl="1">
              <a:buFont typeface="Arial" panose="020B0604020202020204" pitchFamily="34" charset="0"/>
              <a:buChar char="•"/>
            </a:pPr>
            <a:r>
              <a:rPr lang="en-US" i="0" dirty="0">
                <a:latin typeface="Franklin Gothic Book" panose="020B0503020102020204" pitchFamily="34" charset="0"/>
                <a:cs typeface="Times New Roman" pitchFamily="18" charset="0"/>
              </a:rPr>
              <a:t>2 correctness (High v. Low) x 2 clarity (High v. Low) factorial design</a:t>
            </a:r>
          </a:p>
          <a:p>
            <a:pPr lvl="1">
              <a:buFont typeface="Arial" panose="020B0604020202020204" pitchFamily="34" charset="0"/>
              <a:buChar char="•"/>
            </a:pPr>
            <a:r>
              <a:rPr lang="en-US" i="0" dirty="0">
                <a:latin typeface="Franklin Gothic Book" panose="020B0503020102020204" pitchFamily="34" charset="0"/>
                <a:cs typeface="Times New Roman" pitchFamily="18" charset="0"/>
              </a:rPr>
              <a:t>Participants read a paragraph about the Avian Flu outbreak in Indonesia and provided their attitude toward it. Then attitude correctness and clarity were manipulated. </a:t>
            </a:r>
          </a:p>
          <a:p>
            <a:pPr marL="530352" lvl="1" indent="0">
              <a:buNone/>
            </a:pPr>
            <a:endParaRPr lang="en-US" dirty="0"/>
          </a:p>
        </p:txBody>
      </p:sp>
    </p:spTree>
    <p:extLst>
      <p:ext uri="{BB962C8B-B14F-4D97-AF65-F5344CB8AC3E}">
        <p14:creationId xmlns:p14="http://schemas.microsoft.com/office/powerpoint/2010/main" val="3606216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3B13B-3CDB-4C5B-9E3B-4AB47F1174E0}"/>
              </a:ext>
            </a:extLst>
          </p:cNvPr>
          <p:cNvSpPr>
            <a:spLocks noGrp="1"/>
          </p:cNvSpPr>
          <p:nvPr>
            <p:ph type="title"/>
          </p:nvPr>
        </p:nvSpPr>
        <p:spPr/>
        <p:txBody>
          <a:bodyPr/>
          <a:lstStyle/>
          <a:p>
            <a:r>
              <a:rPr lang="en-US" dirty="0"/>
              <a:t>Method</a:t>
            </a:r>
          </a:p>
        </p:txBody>
      </p:sp>
      <p:sp>
        <p:nvSpPr>
          <p:cNvPr id="3" name="Content Placeholder 2">
            <a:extLst>
              <a:ext uri="{FF2B5EF4-FFF2-40B4-BE49-F238E27FC236}">
                <a16:creationId xmlns:a16="http://schemas.microsoft.com/office/drawing/2014/main" xmlns="" id="{ED6A0C3F-A4D9-4006-88E5-57BA52C709D4}"/>
              </a:ext>
            </a:extLst>
          </p:cNvPr>
          <p:cNvSpPr>
            <a:spLocks noGrp="1"/>
          </p:cNvSpPr>
          <p:nvPr>
            <p:ph idx="1"/>
          </p:nvPr>
        </p:nvSpPr>
        <p:spPr/>
        <p:txBody>
          <a:bodyPr>
            <a:normAutofit/>
          </a:bodyPr>
          <a:lstStyle/>
          <a:p>
            <a:pPr>
              <a:buFont typeface="Arial" panose="020B0604020202020204" pitchFamily="34" charset="0"/>
              <a:buChar char="•"/>
            </a:pPr>
            <a:r>
              <a:rPr lang="en-US" b="1" dirty="0"/>
              <a:t>Independent Variables</a:t>
            </a:r>
          </a:p>
          <a:p>
            <a:pPr lvl="1">
              <a:buFont typeface="Arial" panose="020B0604020202020204" pitchFamily="34" charset="0"/>
              <a:buChar char="•"/>
            </a:pPr>
            <a:r>
              <a:rPr lang="en-US" i="0" dirty="0"/>
              <a:t>Attitude clarity was manipulated by having participants either repeat (high clarity) or not repeat (low clarity) their attitude. </a:t>
            </a:r>
          </a:p>
          <a:p>
            <a:pPr lvl="1">
              <a:buFont typeface="Arial" panose="020B0604020202020204" pitchFamily="34" charset="0"/>
              <a:buChar char="•"/>
            </a:pPr>
            <a:r>
              <a:rPr lang="en-US" i="0" dirty="0"/>
              <a:t>Attitude correctness was manipulated using social consensus. High correctness participants were told 80% agree with them and low correctness participants were told 20% agree with them.</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75658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2CA191-C9FB-46DE-80E4-8051274705BA}"/>
              </a:ext>
            </a:extLst>
          </p:cNvPr>
          <p:cNvSpPr>
            <a:spLocks noGrp="1"/>
          </p:cNvSpPr>
          <p:nvPr>
            <p:ph type="title"/>
          </p:nvPr>
        </p:nvSpPr>
        <p:spPr/>
        <p:txBody>
          <a:bodyPr/>
          <a:lstStyle/>
          <a:p>
            <a:r>
              <a:rPr lang="en-US" dirty="0"/>
              <a:t>Method</a:t>
            </a:r>
          </a:p>
        </p:txBody>
      </p:sp>
      <p:sp>
        <p:nvSpPr>
          <p:cNvPr id="3" name="Content Placeholder 2">
            <a:extLst>
              <a:ext uri="{FF2B5EF4-FFF2-40B4-BE49-F238E27FC236}">
                <a16:creationId xmlns:a16="http://schemas.microsoft.com/office/drawing/2014/main" xmlns="" id="{817A1D2D-3F63-4350-BF04-7B454D25519B}"/>
              </a:ext>
            </a:extLst>
          </p:cNvPr>
          <p:cNvSpPr>
            <a:spLocks noGrp="1"/>
          </p:cNvSpPr>
          <p:nvPr>
            <p:ph idx="1"/>
          </p:nvPr>
        </p:nvSpPr>
        <p:spPr>
          <a:xfrm>
            <a:off x="1371600" y="2286000"/>
            <a:ext cx="9601200" cy="3909060"/>
          </a:xfrm>
        </p:spPr>
        <p:txBody>
          <a:bodyPr>
            <a:normAutofit fontScale="85000" lnSpcReduction="20000"/>
          </a:bodyPr>
          <a:lstStyle/>
          <a:p>
            <a:pPr>
              <a:buFont typeface="Arial" panose="020B0604020202020204" pitchFamily="34" charset="0"/>
              <a:buChar char="•"/>
            </a:pPr>
            <a:r>
              <a:rPr lang="en-US" b="1" dirty="0"/>
              <a:t>Dependent Variables </a:t>
            </a:r>
          </a:p>
          <a:p>
            <a:pPr lvl="1">
              <a:buFont typeface="Arial" panose="020B0604020202020204" pitchFamily="34" charset="0"/>
              <a:buChar char="•"/>
            </a:pPr>
            <a:r>
              <a:rPr lang="en-US" i="0" dirty="0">
                <a:cs typeface="Times New Roman" panose="02020603050405020304" pitchFamily="18" charset="0"/>
              </a:rPr>
              <a:t>Manipulation checks </a:t>
            </a:r>
          </a:p>
          <a:p>
            <a:pPr lvl="2">
              <a:buFont typeface="Arial" panose="020B0604020202020204" pitchFamily="34" charset="0"/>
              <a:buChar char="•"/>
            </a:pPr>
            <a:r>
              <a:rPr lang="en-US" i="0" dirty="0">
                <a:cs typeface="Times New Roman" panose="02020603050405020304" pitchFamily="18" charset="0"/>
              </a:rPr>
              <a:t> measured attitude clarity, 4 questions (</a:t>
            </a:r>
            <a:r>
              <a:rPr lang="el-GR" i="0" dirty="0">
                <a:cs typeface="Times New Roman" panose="02020603050405020304" pitchFamily="18" charset="0"/>
              </a:rPr>
              <a:t>α</a:t>
            </a:r>
            <a:r>
              <a:rPr lang="en-US" i="0" dirty="0">
                <a:cs typeface="Times New Roman" panose="02020603050405020304" pitchFamily="18" charset="0"/>
              </a:rPr>
              <a:t> = .928)</a:t>
            </a:r>
          </a:p>
          <a:p>
            <a:pPr lvl="3">
              <a:buFont typeface="Arial" panose="020B0604020202020204" pitchFamily="34" charset="0"/>
              <a:buChar char="•"/>
            </a:pPr>
            <a:r>
              <a:rPr lang="en-US" i="0" dirty="0">
                <a:cs typeface="Times New Roman" panose="02020603050405020304" pitchFamily="18" charset="0"/>
              </a:rPr>
              <a:t>How certain are you that you know what your true attitude on the U.S. aiding the outbreak really is?</a:t>
            </a:r>
          </a:p>
          <a:p>
            <a:pPr lvl="3">
              <a:buFont typeface="Arial" panose="020B0604020202020204" pitchFamily="34" charset="0"/>
              <a:buChar char="•"/>
            </a:pPr>
            <a:r>
              <a:rPr lang="en-US" i="0" dirty="0">
                <a:cs typeface="Times New Roman" panose="02020603050405020304" pitchFamily="18" charset="0"/>
              </a:rPr>
              <a:t>How certain are you that the attitude you expressed toward the U.S. aiding the outbreak really reflects your true thoughts and feelings? </a:t>
            </a:r>
          </a:p>
          <a:p>
            <a:pPr lvl="3">
              <a:buFont typeface="Arial" panose="020B0604020202020204" pitchFamily="34" charset="0"/>
              <a:buChar char="•"/>
            </a:pPr>
            <a:r>
              <a:rPr lang="en-US" i="0" dirty="0">
                <a:cs typeface="Times New Roman" panose="02020603050405020304" pitchFamily="18" charset="0"/>
              </a:rPr>
              <a:t>To what extent is your true attitude toward the U.S. aiding the outbreak clear in your mind?</a:t>
            </a:r>
          </a:p>
          <a:p>
            <a:pPr lvl="3">
              <a:buFont typeface="Arial" panose="020B0604020202020204" pitchFamily="34" charset="0"/>
              <a:buChar char="•"/>
            </a:pPr>
            <a:r>
              <a:rPr lang="en-US" i="0" dirty="0">
                <a:cs typeface="Times New Roman" panose="02020603050405020304" pitchFamily="18" charset="0"/>
              </a:rPr>
              <a:t>How certain are you that the attitude you just expressed toward the U.S. aiding the outbreak is really the attitude you have?</a:t>
            </a:r>
          </a:p>
          <a:p>
            <a:pPr lvl="2">
              <a:buFont typeface="Arial" panose="020B0604020202020204" pitchFamily="34" charset="0"/>
              <a:buChar char="•"/>
            </a:pPr>
            <a:r>
              <a:rPr lang="en-US" i="0" dirty="0">
                <a:cs typeface="Times New Roman" panose="02020603050405020304" pitchFamily="18" charset="0"/>
              </a:rPr>
              <a:t>measured attitude </a:t>
            </a:r>
            <a:r>
              <a:rPr lang="en-US" dirty="0">
                <a:cs typeface="Times New Roman" panose="02020603050405020304" pitchFamily="18" charset="0"/>
              </a:rPr>
              <a:t>correctness , 3 questions (</a:t>
            </a:r>
            <a:r>
              <a:rPr lang="el-GR" dirty="0">
                <a:cs typeface="Times New Roman" panose="02020603050405020304" pitchFamily="18" charset="0"/>
              </a:rPr>
              <a:t>α</a:t>
            </a:r>
            <a:r>
              <a:rPr lang="en-US" dirty="0">
                <a:cs typeface="Times New Roman" panose="02020603050405020304" pitchFamily="18" charset="0"/>
              </a:rPr>
              <a:t> = .861)</a:t>
            </a:r>
            <a:endParaRPr lang="en-US" i="0" dirty="0">
              <a:cs typeface="Times New Roman" panose="02020603050405020304" pitchFamily="18" charset="0"/>
            </a:endParaRPr>
          </a:p>
          <a:p>
            <a:pPr lvl="3">
              <a:buFont typeface="Arial" panose="020B0604020202020204" pitchFamily="34" charset="0"/>
              <a:buChar char="•"/>
            </a:pPr>
            <a:r>
              <a:rPr lang="en-US" i="0" dirty="0">
                <a:cs typeface="Times New Roman" panose="02020603050405020304" pitchFamily="18" charset="0"/>
              </a:rPr>
              <a:t>How certain are you that your attitude towards the U.S. aiding the outbreak is the correct attitude to have? </a:t>
            </a:r>
          </a:p>
          <a:p>
            <a:pPr lvl="3">
              <a:buFont typeface="Arial" panose="020B0604020202020204" pitchFamily="34" charset="0"/>
              <a:buChar char="•"/>
            </a:pPr>
            <a:r>
              <a:rPr lang="en-US" dirty="0"/>
              <a:t>To what extent to you think other people should have the same attitude as you do on the U.S. aiding the outbreak?</a:t>
            </a:r>
          </a:p>
          <a:p>
            <a:pPr lvl="3">
              <a:buFont typeface="Arial" panose="020B0604020202020204" pitchFamily="34" charset="0"/>
              <a:buChar char="•"/>
            </a:pPr>
            <a:r>
              <a:rPr lang="en-US" dirty="0"/>
              <a:t>How certain are you that of all the possible attitudes one might have toward the U.S. aiding the outbreak, your attitude reflects the right way to think and feel about the issue</a:t>
            </a:r>
            <a:endParaRPr lang="en-US" i="0" dirty="0">
              <a:cs typeface="Times New Roman" panose="02020603050405020304" pitchFamily="18" charset="0"/>
            </a:endParaRPr>
          </a:p>
        </p:txBody>
      </p:sp>
    </p:spTree>
    <p:extLst>
      <p:ext uri="{BB962C8B-B14F-4D97-AF65-F5344CB8AC3E}">
        <p14:creationId xmlns:p14="http://schemas.microsoft.com/office/powerpoint/2010/main" val="233575617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1244</TotalTime>
  <Words>1199</Words>
  <Application>Microsoft Office PowerPoint</Application>
  <PresentationFormat>Widescreen</PresentationFormat>
  <Paragraphs>97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Franklin Gothic Book</vt:lpstr>
      <vt:lpstr>Times New Roman</vt:lpstr>
      <vt:lpstr>Crop</vt:lpstr>
      <vt:lpstr>PowerPoint Presentation</vt:lpstr>
      <vt:lpstr>Purpose</vt:lpstr>
      <vt:lpstr>Background</vt:lpstr>
      <vt:lpstr>Background</vt:lpstr>
      <vt:lpstr>Hypotheses</vt:lpstr>
      <vt:lpstr>Method</vt:lpstr>
      <vt:lpstr>Method</vt:lpstr>
      <vt:lpstr>Method</vt:lpstr>
      <vt:lpstr>Method</vt:lpstr>
      <vt:lpstr>Method</vt:lpstr>
      <vt:lpstr>Method</vt:lpstr>
      <vt:lpstr>Results</vt:lpstr>
      <vt:lpstr>Results</vt:lpstr>
      <vt:lpstr>Results</vt:lpstr>
      <vt:lpstr>Conclusion</vt:lpstr>
      <vt:lpstr>References  </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Jada Elleby</dc:creator>
  <cp:lastModifiedBy>Delucia, Pat</cp:lastModifiedBy>
  <cp:revision>32</cp:revision>
  <dcterms:created xsi:type="dcterms:W3CDTF">2017-07-09T19:12:46Z</dcterms:created>
  <dcterms:modified xsi:type="dcterms:W3CDTF">2017-07-28T22:34:38Z</dcterms:modified>
</cp:coreProperties>
</file>