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2"/>
  </p:notesMasterIdLst>
  <p:sldIdLst>
    <p:sldId id="256" r:id="rId2"/>
    <p:sldId id="257" r:id="rId3"/>
    <p:sldId id="261" r:id="rId4"/>
    <p:sldId id="276" r:id="rId5"/>
    <p:sldId id="264" r:id="rId6"/>
    <p:sldId id="266" r:id="rId7"/>
    <p:sldId id="258" r:id="rId8"/>
    <p:sldId id="268" r:id="rId9"/>
    <p:sldId id="263" r:id="rId10"/>
    <p:sldId id="262" r:id="rId11"/>
    <p:sldId id="259" r:id="rId12"/>
    <p:sldId id="269" r:id="rId13"/>
    <p:sldId id="273" r:id="rId14"/>
    <p:sldId id="278" r:id="rId15"/>
    <p:sldId id="274" r:id="rId16"/>
    <p:sldId id="270" r:id="rId17"/>
    <p:sldId id="271" r:id="rId18"/>
    <p:sldId id="265" r:id="rId19"/>
    <p:sldId id="260" r:id="rId20"/>
    <p:sldId id="27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24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delineNiichel\Documents\ASU%202016-17\TexasTechInternship\Anthro.%20Research\Data%20Spreadshee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delineNiichel\Documents\ASU%202016-17\TexasTechInternship\Anthro.%20Research\Data%20Spreadshee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Human Uniqueness </a:t>
            </a:r>
            <a:r>
              <a:rPr lang="en-US" sz="1400" baseline="0" dirty="0"/>
              <a:t>Scores</a:t>
            </a:r>
            <a:endParaRPr lang="en-US" sz="1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Sheet1!$A$4</c:f>
              <c:strCache>
                <c:ptCount val="1"/>
                <c:pt idx="0">
                  <c:v>TTU_student</c:v>
                </c:pt>
              </c:strCache>
            </c:strRef>
          </c:tx>
          <c:spPr>
            <a:solidFill>
              <a:schemeClr val="accent1">
                <a:tint val="58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Sheet1!$B$3</c:f>
              <c:strCache>
                <c:ptCount val="1"/>
                <c:pt idx="0">
                  <c:v>Mean</c:v>
                </c:pt>
              </c:strCache>
            </c:strRef>
          </c:cat>
          <c:val>
            <c:numRef>
              <c:f>Sheet1!$B$4</c:f>
              <c:numCache>
                <c:formatCode>General</c:formatCode>
                <c:ptCount val="1"/>
                <c:pt idx="0">
                  <c:v>1.67E-2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D61-42A4-AF05-C9926F03401B}"/>
            </c:ext>
          </c:extLst>
        </c:ser>
        <c:ser>
          <c:idx val="1"/>
          <c:order val="1"/>
          <c:tx>
            <c:strRef>
              <c:f>Sheet1!$A$5</c:f>
              <c:strCache>
                <c:ptCount val="1"/>
                <c:pt idx="0">
                  <c:v>TTU_robot</c:v>
                </c:pt>
              </c:strCache>
            </c:strRef>
          </c:tx>
          <c:spPr>
            <a:solidFill>
              <a:schemeClr val="accent1">
                <a:tint val="86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Sheet1!$B$3</c:f>
              <c:strCache>
                <c:ptCount val="1"/>
                <c:pt idx="0">
                  <c:v>Mean</c:v>
                </c:pt>
              </c:strCache>
            </c:strRef>
          </c:cat>
          <c:val>
            <c:numRef>
              <c:f>Sheet1!$B$5</c:f>
              <c:numCache>
                <c:formatCode>General</c:formatCode>
                <c:ptCount val="1"/>
                <c:pt idx="0">
                  <c:v>-5.5599999999999997E-2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D61-42A4-AF05-C9926F03401B}"/>
            </c:ext>
          </c:extLst>
        </c:ser>
        <c:ser>
          <c:idx val="2"/>
          <c:order val="2"/>
          <c:tx>
            <c:strRef>
              <c:f>Sheet1!$A$6</c:f>
              <c:strCache>
                <c:ptCount val="1"/>
                <c:pt idx="0">
                  <c:v>UT_student</c:v>
                </c:pt>
              </c:strCache>
            </c:strRef>
          </c:tx>
          <c:spPr>
            <a:solidFill>
              <a:schemeClr val="accent1">
                <a:shade val="86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Sheet1!$B$3</c:f>
              <c:strCache>
                <c:ptCount val="1"/>
                <c:pt idx="0">
                  <c:v>Mean</c:v>
                </c:pt>
              </c:strCache>
            </c:strRef>
          </c:cat>
          <c:val>
            <c:numRef>
              <c:f>Sheet1!$B$6</c:f>
              <c:numCache>
                <c:formatCode>General</c:formatCode>
                <c:ptCount val="1"/>
                <c:pt idx="0">
                  <c:v>-0.16109999999999999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D61-42A4-AF05-C9926F03401B}"/>
            </c:ext>
          </c:extLst>
        </c:ser>
        <c:ser>
          <c:idx val="3"/>
          <c:order val="3"/>
          <c:tx>
            <c:strRef>
              <c:f>Sheet1!$A$7</c:f>
              <c:strCache>
                <c:ptCount val="1"/>
                <c:pt idx="0">
                  <c:v>UT_robot</c:v>
                </c:pt>
              </c:strCache>
            </c:strRef>
          </c:tx>
          <c:spPr>
            <a:solidFill>
              <a:schemeClr val="accent1">
                <a:shade val="58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Sheet1!$B$3</c:f>
              <c:strCache>
                <c:ptCount val="1"/>
                <c:pt idx="0">
                  <c:v>Mean</c:v>
                </c:pt>
              </c:strCache>
            </c:strRef>
          </c:cat>
          <c:val>
            <c:numRef>
              <c:f>Sheet1!$B$7</c:f>
              <c:numCache>
                <c:formatCode>General</c:formatCode>
                <c:ptCount val="1"/>
                <c:pt idx="0">
                  <c:v>-2.7799999999999998E-2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D61-42A4-AF05-C9926F0340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6869752"/>
        <c:axId val="436868184"/>
      </c:barChart>
      <c:catAx>
        <c:axId val="4368697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36868184"/>
        <c:crosses val="autoZero"/>
        <c:auto val="1"/>
        <c:lblAlgn val="ctr"/>
        <c:lblOffset val="100"/>
        <c:noMultiLvlLbl val="0"/>
      </c:catAx>
      <c:valAx>
        <c:axId val="436868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Mean</a:t>
                </a:r>
                <a:r>
                  <a:rPr lang="en-US" baseline="0" dirty="0"/>
                  <a:t> Differences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869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Human Nature </a:t>
            </a:r>
            <a:r>
              <a:rPr lang="en-US" sz="1400" baseline="0" dirty="0"/>
              <a:t>Scores</a:t>
            </a:r>
            <a:endParaRPr lang="en-US" sz="1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Sheet1!$A$11</c:f>
              <c:strCache>
                <c:ptCount val="1"/>
                <c:pt idx="0">
                  <c:v>TTU_student</c:v>
                </c:pt>
              </c:strCache>
            </c:strRef>
          </c:tx>
          <c:spPr>
            <a:solidFill>
              <a:schemeClr val="accent1">
                <a:tint val="58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Sheet1!$B$10</c:f>
              <c:strCache>
                <c:ptCount val="1"/>
                <c:pt idx="0">
                  <c:v>Mean</c:v>
                </c:pt>
              </c:strCache>
            </c:strRef>
          </c:cat>
          <c:val>
            <c:numRef>
              <c:f>Sheet1!$B$11</c:f>
              <c:numCache>
                <c:formatCode>General</c:formatCode>
                <c:ptCount val="1"/>
                <c:pt idx="0">
                  <c:v>-0.1222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AA5-4A58-B9B7-D7FB994611EC}"/>
            </c:ext>
          </c:extLst>
        </c:ser>
        <c:ser>
          <c:idx val="1"/>
          <c:order val="1"/>
          <c:tx>
            <c:strRef>
              <c:f>Sheet1!$A$12</c:f>
              <c:strCache>
                <c:ptCount val="1"/>
                <c:pt idx="0">
                  <c:v>TTU_robot</c:v>
                </c:pt>
              </c:strCache>
            </c:strRef>
          </c:tx>
          <c:spPr>
            <a:solidFill>
              <a:schemeClr val="accent1">
                <a:tint val="86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Sheet1!$B$10</c:f>
              <c:strCache>
                <c:ptCount val="1"/>
                <c:pt idx="0">
                  <c:v>Mean</c:v>
                </c:pt>
              </c:strCache>
            </c:strRef>
          </c:cat>
          <c:val>
            <c:numRef>
              <c:f>Sheet1!$B$12</c:f>
              <c:numCache>
                <c:formatCode>General</c:formatCode>
                <c:ptCount val="1"/>
                <c:pt idx="0">
                  <c:v>-3.8899999999999997E-2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AA5-4A58-B9B7-D7FB994611EC}"/>
            </c:ext>
          </c:extLst>
        </c:ser>
        <c:ser>
          <c:idx val="2"/>
          <c:order val="2"/>
          <c:tx>
            <c:strRef>
              <c:f>Sheet1!$A$13</c:f>
              <c:strCache>
                <c:ptCount val="1"/>
                <c:pt idx="0">
                  <c:v>UT_student</c:v>
                </c:pt>
              </c:strCache>
            </c:strRef>
          </c:tx>
          <c:spPr>
            <a:solidFill>
              <a:schemeClr val="accent1">
                <a:shade val="86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Sheet1!$B$10</c:f>
              <c:strCache>
                <c:ptCount val="1"/>
                <c:pt idx="0">
                  <c:v>Mean</c:v>
                </c:pt>
              </c:strCache>
            </c:strRef>
          </c:cat>
          <c:val>
            <c:numRef>
              <c:f>Sheet1!$B$13</c:f>
              <c:numCache>
                <c:formatCode>General</c:formatCode>
                <c:ptCount val="1"/>
                <c:pt idx="0">
                  <c:v>-0.1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AA5-4A58-B9B7-D7FB994611EC}"/>
            </c:ext>
          </c:extLst>
        </c:ser>
        <c:ser>
          <c:idx val="3"/>
          <c:order val="3"/>
          <c:tx>
            <c:strRef>
              <c:f>Sheet1!$A$14</c:f>
              <c:strCache>
                <c:ptCount val="1"/>
                <c:pt idx="0">
                  <c:v>UT_robot</c:v>
                </c:pt>
              </c:strCache>
            </c:strRef>
          </c:tx>
          <c:spPr>
            <a:solidFill>
              <a:schemeClr val="accent1">
                <a:shade val="58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Sheet1!$B$10</c:f>
              <c:strCache>
                <c:ptCount val="1"/>
                <c:pt idx="0">
                  <c:v>Mean</c:v>
                </c:pt>
              </c:strCache>
            </c:strRef>
          </c:cat>
          <c:val>
            <c:numRef>
              <c:f>Sheet1!$B$14</c:f>
              <c:numCache>
                <c:formatCode>General</c:formatCode>
                <c:ptCount val="1"/>
                <c:pt idx="0">
                  <c:v>-0.46110000000000001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AA5-4A58-B9B7-D7FB994611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6856816"/>
        <c:axId val="436861128"/>
      </c:barChart>
      <c:catAx>
        <c:axId val="4368568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36861128"/>
        <c:crosses val="autoZero"/>
        <c:auto val="1"/>
        <c:lblAlgn val="ctr"/>
        <c:lblOffset val="100"/>
        <c:noMultiLvlLbl val="0"/>
      </c:catAx>
      <c:valAx>
        <c:axId val="436861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Mean Differences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856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C4CA2-2F74-41F9-BCEA-B74AFEB316BD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5EA2C-92AA-48F7-B6C3-235F33D3D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74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is evidence that they find group effects in human-robot interactions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5EA2C-92AA-48F7-B6C3-235F33D3DF5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21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5EA2C-92AA-48F7-B6C3-235F33D3DF5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41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3C3574ED-F62C-4574-9CF1-C38DF4FD5227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DC955F-93B6-43E5-9B1E-887F38276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158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74ED-F62C-4574-9CF1-C38DF4FD5227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955F-93B6-43E5-9B1E-887F38276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38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74ED-F62C-4574-9CF1-C38DF4FD5227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955F-93B6-43E5-9B1E-887F38276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24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74ED-F62C-4574-9CF1-C38DF4FD5227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955F-93B6-43E5-9B1E-887F38276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34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C3574ED-F62C-4574-9CF1-C38DF4FD5227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24DC955F-93B6-43E5-9B1E-887F38276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606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74ED-F62C-4574-9CF1-C38DF4FD5227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955F-93B6-43E5-9B1E-887F38276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65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74ED-F62C-4574-9CF1-C38DF4FD5227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955F-93B6-43E5-9B1E-887F38276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45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74ED-F62C-4574-9CF1-C38DF4FD5227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955F-93B6-43E5-9B1E-887F38276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82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74ED-F62C-4574-9CF1-C38DF4FD5227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955F-93B6-43E5-9B1E-887F38276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09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74ED-F62C-4574-9CF1-C38DF4FD5227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24DC955F-93B6-43E5-9B1E-887F3827647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402155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C3574ED-F62C-4574-9CF1-C38DF4FD5227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24DC955F-93B6-43E5-9B1E-887F3827647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88839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C3574ED-F62C-4574-9CF1-C38DF4FD5227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DC955F-93B6-43E5-9B1E-887F382764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85459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cap="none" dirty="0"/>
              <a:t>Humanization of Robots: The Role of Group Membership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Presentation by Madeline Niichel</a:t>
            </a:r>
          </a:p>
        </p:txBody>
      </p:sp>
    </p:spTree>
    <p:extLst>
      <p:ext uri="{BB962C8B-B14F-4D97-AF65-F5344CB8AC3E}">
        <p14:creationId xmlns:p14="http://schemas.microsoft.com/office/powerpoint/2010/main" val="3093140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</a:t>
            </a:r>
          </a:p>
        </p:txBody>
      </p:sp>
      <p:pic>
        <p:nvPicPr>
          <p:cNvPr id="1026" name="Picture 2" descr="Image result for cyberball research gam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952" y="2014194"/>
            <a:ext cx="4438095" cy="2980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06184" y="4995146"/>
            <a:ext cx="1979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Cyberball</a:t>
            </a:r>
            <a:r>
              <a:rPr lang="en-US" dirty="0"/>
              <a:t> In Action</a:t>
            </a:r>
          </a:p>
        </p:txBody>
      </p:sp>
    </p:spTree>
    <p:extLst>
      <p:ext uri="{BB962C8B-B14F-4D97-AF65-F5344CB8AC3E}">
        <p14:creationId xmlns:p14="http://schemas.microsoft.com/office/powerpoint/2010/main" val="3245439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Expected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Results give insight into which dimensions are affected </a:t>
            </a:r>
          </a:p>
          <a:p>
            <a:pPr lvl="1"/>
            <a:r>
              <a:rPr lang="en-US" sz="2200" dirty="0"/>
              <a:t>Expectation that group membership (TTU vs. UT) affects mostly the </a:t>
            </a:r>
            <a:r>
              <a:rPr lang="en-US" sz="2200" b="1" dirty="0"/>
              <a:t>Human Uniqueness</a:t>
            </a:r>
            <a:r>
              <a:rPr lang="en-US" sz="2200" dirty="0"/>
              <a:t> dimension (animalistic)</a:t>
            </a:r>
          </a:p>
          <a:p>
            <a:pPr lvl="2"/>
            <a:r>
              <a:rPr lang="en-US" sz="2000" dirty="0"/>
              <a:t>Based on dehumanization research (Haslam &amp; Loughnan, 2014)</a:t>
            </a:r>
          </a:p>
          <a:p>
            <a:pPr lvl="1"/>
            <a:r>
              <a:rPr lang="en-US" sz="2200" dirty="0"/>
              <a:t>Also expect that Student vs. Robot manipulation affects mostly the </a:t>
            </a:r>
            <a:r>
              <a:rPr lang="en-US" sz="2200" b="1" dirty="0"/>
              <a:t>Human Nature</a:t>
            </a:r>
            <a:r>
              <a:rPr lang="en-US" sz="2200" dirty="0"/>
              <a:t> dimension (mechanistic)</a:t>
            </a:r>
          </a:p>
          <a:p>
            <a:pPr marL="548640" lvl="2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9667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Using SPSS and the Qualtrics data, descriptive tests were run</a:t>
            </a:r>
          </a:p>
          <a:p>
            <a:pPr lvl="1"/>
            <a:r>
              <a:rPr lang="en-US" sz="2000" dirty="0"/>
              <a:t>2 x 2 Between-Subjects Design, univariate ANOVA for each dependent variable</a:t>
            </a:r>
          </a:p>
          <a:p>
            <a:r>
              <a:rPr lang="en-US" sz="2400" dirty="0"/>
              <a:t>Manipulations did not appear to work as expected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6105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5F7FA49D-7B90-45A9-A185-A00872BE0A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2701556"/>
              </p:ext>
            </p:extLst>
          </p:nvPr>
        </p:nvGraphicFramePr>
        <p:xfrm>
          <a:off x="593888" y="1425148"/>
          <a:ext cx="5375219" cy="3561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0666540E-4D7D-4FE8-8397-7EC4E97F74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8765041"/>
              </p:ext>
            </p:extLst>
          </p:nvPr>
        </p:nvGraphicFramePr>
        <p:xfrm>
          <a:off x="6213289" y="1425150"/>
          <a:ext cx="5372253" cy="3561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12039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Significance found in Individual Differences in Anthrop. Questionnaire (IDAQ)</a:t>
            </a:r>
          </a:p>
          <a:p>
            <a:r>
              <a:rPr lang="en-US" sz="2400" dirty="0"/>
              <a:t>Mean differences in scores</a:t>
            </a:r>
          </a:p>
          <a:p>
            <a:pPr lvl="2"/>
            <a:r>
              <a:rPr lang="en-US" sz="2000" dirty="0"/>
              <a:t>In comparison to other TTU student </a:t>
            </a:r>
          </a:p>
          <a:p>
            <a:r>
              <a:rPr lang="en-US" sz="2400" dirty="0"/>
              <a:t>Unlike previous study, we found differences in IDAQ scores </a:t>
            </a:r>
          </a:p>
          <a:p>
            <a:pPr lvl="2"/>
            <a:r>
              <a:rPr lang="en-US" sz="2000" dirty="0"/>
              <a:t>Those in both robot and UT manipulations were more likely to anthropomorphize</a:t>
            </a:r>
          </a:p>
          <a:p>
            <a:pPr lvl="2"/>
            <a:r>
              <a:rPr lang="en-US" sz="2000" dirty="0"/>
              <a:t>May explain why we got the results we did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708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129C0A91-5015-4810-9803-D9F078CF8E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207" y="897169"/>
            <a:ext cx="6395219" cy="5117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46392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AB1FC6-FF21-4C8F-B4A6-A2D97F9DF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C4D619-ACFF-4306-932F-7561CDDAF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data (to date) seems to suggest that there are minimal group effects</a:t>
            </a:r>
          </a:p>
          <a:p>
            <a:pPr lvl="1"/>
            <a:r>
              <a:rPr lang="en-US" sz="2200" dirty="0"/>
              <a:t>Participants in I.V. UT &amp; robot group were predisposed to anthropomorphize more</a:t>
            </a:r>
          </a:p>
          <a:p>
            <a:pPr lvl="1"/>
            <a:r>
              <a:rPr lang="en-US" sz="2200" dirty="0"/>
              <a:t>See less of an effect when looking at H.U. and H.N. measures of anthropomorphism in D.V.</a:t>
            </a:r>
          </a:p>
          <a:p>
            <a:pPr lvl="1"/>
            <a:r>
              <a:rPr lang="en-US" sz="2200" dirty="0"/>
              <a:t>Randomization not sufficient</a:t>
            </a:r>
          </a:p>
          <a:p>
            <a:r>
              <a:rPr lang="en-US" sz="2400" dirty="0"/>
              <a:t>Need to control for individual differences in data analysis</a:t>
            </a:r>
          </a:p>
          <a:p>
            <a:r>
              <a:rPr lang="en-US" sz="2400" dirty="0"/>
              <a:t>Based on means, manipulations may have worked</a:t>
            </a:r>
          </a:p>
          <a:p>
            <a:r>
              <a:rPr lang="en-US" sz="2400" dirty="0"/>
              <a:t>Did not see differences in PARH scores, does not explain what happened with H.U. and H.N. scores</a:t>
            </a:r>
          </a:p>
        </p:txBody>
      </p:sp>
    </p:spTree>
    <p:extLst>
      <p:ext uri="{BB962C8B-B14F-4D97-AF65-F5344CB8AC3E}">
        <p14:creationId xmlns:p14="http://schemas.microsoft.com/office/powerpoint/2010/main" val="2798571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A2E6EA-34DA-4E12-BCC6-931DEE691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Was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AE8A65-1E58-4858-9D53-C86FE8546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Data collection &amp; analysis is strenuous and tedious</a:t>
            </a:r>
          </a:p>
          <a:p>
            <a:r>
              <a:rPr lang="en-US" sz="2400" dirty="0"/>
              <a:t>Sometimes need to control for differences</a:t>
            </a:r>
          </a:p>
          <a:p>
            <a:r>
              <a:rPr lang="en-US" sz="2400" dirty="0"/>
              <a:t>Randomization was not sufficient</a:t>
            </a:r>
          </a:p>
          <a:p>
            <a:pPr lvl="1"/>
            <a:r>
              <a:rPr lang="en-US" sz="2000" dirty="0"/>
              <a:t>In future research—conduct some sort of matching procedure</a:t>
            </a:r>
          </a:p>
          <a:p>
            <a:pPr lvl="1"/>
            <a:r>
              <a:rPr lang="en-US" sz="2200" dirty="0"/>
              <a:t>Screen for IDAQ scores to account for this effect</a:t>
            </a:r>
          </a:p>
          <a:p>
            <a:pPr marL="274320" lvl="1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338796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Practical Importance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If the manipulations worked in this context: better able to leverage the literature about dehumanization </a:t>
            </a:r>
          </a:p>
          <a:p>
            <a:pPr lvl="1"/>
            <a:r>
              <a:rPr lang="en-US" sz="2400" dirty="0"/>
              <a:t>Predictions about how people may interact with robots</a:t>
            </a:r>
          </a:p>
          <a:p>
            <a:pPr lvl="1"/>
            <a:r>
              <a:rPr lang="en-US" sz="2400" dirty="0"/>
              <a:t>Apply current group effects literature to humanoid robots</a:t>
            </a:r>
          </a:p>
          <a:p>
            <a:r>
              <a:rPr lang="en-US" sz="2600" dirty="0"/>
              <a:t>Overall, interactions with humanoid or human-like robots are better understood</a:t>
            </a:r>
          </a:p>
          <a:p>
            <a:pPr lvl="1"/>
            <a:r>
              <a:rPr lang="en-US" sz="2400" dirty="0"/>
              <a:t>Assistive, healthcare or companion robots </a:t>
            </a:r>
          </a:p>
        </p:txBody>
      </p:sp>
    </p:spTree>
    <p:extLst>
      <p:ext uri="{BB962C8B-B14F-4D97-AF65-F5344CB8AC3E}">
        <p14:creationId xmlns:p14="http://schemas.microsoft.com/office/powerpoint/2010/main" val="25720696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340" y="2103120"/>
            <a:ext cx="11246178" cy="39319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Eyssel</a:t>
            </a:r>
            <a:r>
              <a:rPr lang="en-US" dirty="0"/>
              <a:t>, F., &amp; </a:t>
            </a:r>
            <a:r>
              <a:rPr lang="en-US" dirty="0" err="1"/>
              <a:t>Kuchenbrandt</a:t>
            </a:r>
            <a:r>
              <a:rPr lang="en-US" dirty="0"/>
              <a:t>, D. (2012). Social categorization of social robots: anthropomorphism as a function of group </a:t>
            </a:r>
          </a:p>
          <a:p>
            <a:pPr marL="0" indent="0">
              <a:buNone/>
            </a:pPr>
            <a:r>
              <a:rPr lang="en-US" dirty="0"/>
              <a:t>	membership. </a:t>
            </a:r>
            <a:r>
              <a:rPr lang="en-US" i="1" dirty="0"/>
              <a:t>British Journal of Social Psychology, 51, </a:t>
            </a:r>
            <a:r>
              <a:rPr lang="en-US" dirty="0"/>
              <a:t>742-731. DOI: 10.1111/j.2044-8309.2011.02082.x.</a:t>
            </a:r>
          </a:p>
          <a:p>
            <a:pPr marL="0" indent="0">
              <a:buNone/>
            </a:pPr>
            <a:r>
              <a:rPr lang="en-US" dirty="0" err="1"/>
              <a:t>Häring</a:t>
            </a:r>
            <a:r>
              <a:rPr lang="en-US" dirty="0"/>
              <a:t>, M., </a:t>
            </a:r>
            <a:r>
              <a:rPr lang="en-US" dirty="0" err="1"/>
              <a:t>Kuchenbrandt</a:t>
            </a:r>
            <a:r>
              <a:rPr lang="en-US" dirty="0"/>
              <a:t>, D., &amp; André, E. (2014). Proceedings of the 2014 ACM/IEEE international conference: Would </a:t>
            </a:r>
          </a:p>
          <a:p>
            <a:pPr marL="0" indent="0">
              <a:buNone/>
            </a:pPr>
            <a:r>
              <a:rPr lang="en-US" dirty="0"/>
              <a:t>	you like to play with me? How robots’ group membership and task features influence human-robot interaction. 	DOI: 10.1145/2559636.2559673</a:t>
            </a:r>
          </a:p>
          <a:p>
            <a:pPr marL="0" indent="0">
              <a:buNone/>
            </a:pPr>
            <a:r>
              <a:rPr lang="en-US" dirty="0"/>
              <a:t>Haslam, N. &amp; Loughnan, S. 2014. Dehumanization and </a:t>
            </a:r>
            <a:r>
              <a:rPr lang="en-US" dirty="0" err="1"/>
              <a:t>Infrahumanization</a:t>
            </a:r>
            <a:r>
              <a:rPr lang="en-US" dirty="0"/>
              <a:t>. </a:t>
            </a:r>
            <a:r>
              <a:rPr lang="en-US" i="1" dirty="0"/>
              <a:t>Annual </a:t>
            </a:r>
          </a:p>
          <a:p>
            <a:pPr marL="0" indent="0">
              <a:buNone/>
            </a:pPr>
            <a:r>
              <a:rPr lang="en-US" i="1" dirty="0"/>
              <a:t>	Review of Psychology, 65</a:t>
            </a:r>
            <a:r>
              <a:rPr lang="en-US" dirty="0"/>
              <a:t>, 399-423.</a:t>
            </a:r>
          </a:p>
          <a:p>
            <a:pPr marL="0" indent="0">
              <a:buNone/>
            </a:pPr>
            <a:r>
              <a:rPr lang="en-US" dirty="0"/>
              <a:t>Haslam, N. 2006. Dehumanization: An Integrative Review. </a:t>
            </a:r>
            <a:r>
              <a:rPr lang="en-US" i="1" dirty="0"/>
              <a:t>Personality and Social</a:t>
            </a:r>
          </a:p>
          <a:p>
            <a:pPr marL="0" indent="0">
              <a:buNone/>
            </a:pPr>
            <a:r>
              <a:rPr lang="en-US" i="1" dirty="0"/>
              <a:t>	 Psychology Review, 10, </a:t>
            </a:r>
            <a:r>
              <a:rPr lang="en-US" dirty="0"/>
              <a:t>252-264.</a:t>
            </a:r>
          </a:p>
          <a:p>
            <a:pPr marL="0" indent="0">
              <a:buNone/>
            </a:pPr>
            <a:r>
              <a:rPr lang="en-US" dirty="0" err="1"/>
              <a:t>Trovato</a:t>
            </a:r>
            <a:r>
              <a:rPr lang="en-US" dirty="0"/>
              <a:t>, G., </a:t>
            </a:r>
            <a:r>
              <a:rPr lang="en-US" dirty="0" err="1"/>
              <a:t>Zecca</a:t>
            </a:r>
            <a:r>
              <a:rPr lang="en-US" dirty="0"/>
              <a:t>, M., Sessa, S., </a:t>
            </a:r>
            <a:r>
              <a:rPr lang="en-US" dirty="0" err="1"/>
              <a:t>Jamone</a:t>
            </a:r>
            <a:r>
              <a:rPr lang="en-US" dirty="0"/>
              <a:t>, L., Ham, J., Hashimoto, K., &amp; </a:t>
            </a:r>
            <a:r>
              <a:rPr lang="en-US" dirty="0" err="1"/>
              <a:t>Takanishi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	A. (2013). Cross-cultural study on human-robot greeting interaction: acceptance and discomfort by Egyptians and 	Japanese. </a:t>
            </a:r>
            <a:r>
              <a:rPr lang="en-US" i="1" dirty="0"/>
              <a:t>PALADYN Journal of Behavioral Robotics, 4, </a:t>
            </a:r>
            <a:r>
              <a:rPr lang="en-US" dirty="0"/>
              <a:t>83-93. DOI: 10.2478/pjbr-2013-0006 JBR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192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297680"/>
          </a:xfrm>
        </p:spPr>
        <p:txBody>
          <a:bodyPr>
            <a:normAutofit/>
          </a:bodyPr>
          <a:lstStyle/>
          <a:p>
            <a:r>
              <a:rPr lang="en-US" sz="2400" dirty="0"/>
              <a:t>Treatment of robots – sometimes like humans, sometimes not</a:t>
            </a:r>
          </a:p>
          <a:p>
            <a:r>
              <a:rPr lang="en-US" sz="2400" b="1" dirty="0"/>
              <a:t>Anthropomorphism</a:t>
            </a:r>
            <a:r>
              <a:rPr lang="en-US" sz="2400" dirty="0"/>
              <a:t>: projecting human-like qualities onto an object</a:t>
            </a:r>
            <a:endParaRPr lang="en-US" sz="2200" dirty="0"/>
          </a:p>
          <a:p>
            <a:pPr lvl="1"/>
            <a:r>
              <a:rPr lang="en-US" sz="2200" dirty="0"/>
              <a:t>Assume inverse of dehumanization</a:t>
            </a:r>
          </a:p>
          <a:p>
            <a:r>
              <a:rPr lang="en-US" sz="2400" dirty="0"/>
              <a:t>Legal implications</a:t>
            </a:r>
          </a:p>
          <a:p>
            <a:pPr lvl="1"/>
            <a:r>
              <a:rPr lang="en-US" sz="2200" dirty="0"/>
              <a:t>How we protect animals vs. how we protect robots </a:t>
            </a:r>
          </a:p>
          <a:p>
            <a:r>
              <a:rPr lang="en-US" sz="2400" dirty="0"/>
              <a:t>Practical Implications</a:t>
            </a:r>
          </a:p>
          <a:p>
            <a:pPr lvl="1"/>
            <a:r>
              <a:rPr lang="en-US" sz="2200" dirty="0"/>
              <a:t>Knowledge about treatment of robots will help us design them to better suit needs of society</a:t>
            </a:r>
          </a:p>
          <a:p>
            <a:r>
              <a:rPr lang="en-US" sz="2600" dirty="0"/>
              <a:t>Current study: group effects and treatment of robots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07634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0755D7-0DCF-4B57-8B13-421F72DC0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4062AE-AA1D-4313-AAD1-13E5FAAFE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Special thanks to Dr. Keith Jones and his Graduate student Miriam Armstrong for allowing me to help them with this study, and for being patient with me as I learned and grew throughout this process. </a:t>
            </a:r>
          </a:p>
          <a:p>
            <a:pPr marL="0" indent="0">
              <a:buNone/>
            </a:pPr>
            <a:r>
              <a:rPr lang="en-US" sz="2400" dirty="0"/>
              <a:t>Also, thank you to Dr. Pat </a:t>
            </a:r>
            <a:r>
              <a:rPr lang="en-US" sz="2400" dirty="0" err="1"/>
              <a:t>DeLucia</a:t>
            </a:r>
            <a:r>
              <a:rPr lang="en-US" sz="2400" dirty="0"/>
              <a:t> and Dr. James Yang for organizing this REU program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This material is based upon work supported by the National Science Foundation under Grant No. </a:t>
            </a:r>
            <a:r>
              <a:rPr lang="en-US" sz="2400" b="1"/>
              <a:t>1559393</a:t>
            </a:r>
            <a:endParaRPr lang="en-US" altLang="en-US" sz="2400" b="1">
              <a:solidFill>
                <a:prstClr val="black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42214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Two dimensions of anthrop.: Human Uniqueness and Human Nature (Haslam, 2006) – a.k.a. Haslam’s dual model scale</a:t>
            </a:r>
          </a:p>
          <a:p>
            <a:pPr lvl="1"/>
            <a:r>
              <a:rPr lang="en-US" sz="2200" b="1" dirty="0"/>
              <a:t>Human Uniqueness</a:t>
            </a:r>
            <a:r>
              <a:rPr lang="en-US" sz="2200" dirty="0"/>
              <a:t>—separates humans from animals (civility, refinement, rationality, morality &amp; maturity)</a:t>
            </a:r>
          </a:p>
          <a:p>
            <a:pPr lvl="1"/>
            <a:r>
              <a:rPr lang="en-US" sz="2200" b="1" dirty="0"/>
              <a:t>Human Nature</a:t>
            </a:r>
            <a:r>
              <a:rPr lang="en-US" sz="2200" dirty="0"/>
              <a:t>—separates humans from machines (intuition, agency, spontaneity, cognitive openness &amp; emotional responsiveness)</a:t>
            </a:r>
          </a:p>
          <a:p>
            <a:r>
              <a:rPr lang="en-US" sz="2400" dirty="0"/>
              <a:t>Group belonging—members of out-groups considered less human (Haslam &amp; Loughnan, 2014)</a:t>
            </a:r>
          </a:p>
          <a:p>
            <a:pPr lvl="1"/>
            <a:r>
              <a:rPr lang="en-US" sz="2200" dirty="0"/>
              <a:t>Spurred current study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391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1973B188-FF3B-4C0A-BB0C-7CCDB6D258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6468" t="17707" r="34852" b="6297"/>
          <a:stretch/>
        </p:blipFill>
        <p:spPr>
          <a:xfrm>
            <a:off x="3409360" y="1659119"/>
            <a:ext cx="5373279" cy="471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031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Häring</a:t>
            </a:r>
            <a:r>
              <a:rPr lang="en-US" sz="2400" dirty="0"/>
              <a:t>, </a:t>
            </a:r>
            <a:r>
              <a:rPr lang="en-US" sz="2400" dirty="0" err="1"/>
              <a:t>Kuchenbrandt</a:t>
            </a:r>
            <a:r>
              <a:rPr lang="en-US" sz="2400" dirty="0"/>
              <a:t>, &amp; André (2014)</a:t>
            </a:r>
          </a:p>
          <a:p>
            <a:pPr lvl="1"/>
            <a:r>
              <a:rPr lang="en-US" sz="2200" dirty="0"/>
              <a:t>Two robots—in-group and out-group cooperation/competition</a:t>
            </a:r>
          </a:p>
          <a:p>
            <a:pPr lvl="1"/>
            <a:r>
              <a:rPr lang="en-US" sz="2200" dirty="0"/>
              <a:t>Positive evaluation of in-group robot, anthrop. stronger</a:t>
            </a:r>
          </a:p>
          <a:p>
            <a:r>
              <a:rPr lang="en-US" sz="2400" dirty="0" err="1"/>
              <a:t>Eyssel</a:t>
            </a:r>
            <a:r>
              <a:rPr lang="en-US" sz="2400" dirty="0"/>
              <a:t> &amp; </a:t>
            </a:r>
            <a:r>
              <a:rPr lang="en-US" sz="2400" dirty="0" err="1"/>
              <a:t>Kuchenbrandt</a:t>
            </a:r>
            <a:r>
              <a:rPr lang="en-US" sz="2400" dirty="0"/>
              <a:t> (2012)</a:t>
            </a:r>
          </a:p>
          <a:p>
            <a:pPr lvl="1"/>
            <a:r>
              <a:rPr lang="en-US" sz="2200" dirty="0"/>
              <a:t>Two conditions—German or Turkish (in- and out-group)</a:t>
            </a:r>
          </a:p>
          <a:p>
            <a:pPr lvl="1"/>
            <a:r>
              <a:rPr lang="en-US" sz="2200" dirty="0"/>
              <a:t>In-group judged more favorably, and anthrop. stronger </a:t>
            </a:r>
          </a:p>
          <a:p>
            <a:r>
              <a:rPr lang="en-US" sz="2400" dirty="0" err="1"/>
              <a:t>Trovato</a:t>
            </a:r>
            <a:r>
              <a:rPr lang="en-US" sz="2400" dirty="0"/>
              <a:t> et al. (2013)</a:t>
            </a:r>
          </a:p>
          <a:p>
            <a:pPr lvl="1"/>
            <a:r>
              <a:rPr lang="en-US" sz="2200" dirty="0"/>
              <a:t>Two robots introduced in Arabic and Japanese</a:t>
            </a:r>
          </a:p>
          <a:p>
            <a:pPr lvl="1"/>
            <a:r>
              <a:rPr lang="en-US" sz="2200" dirty="0"/>
              <a:t>Positive evaluation of in-group robot, anthrop. stronger</a:t>
            </a:r>
          </a:p>
          <a:p>
            <a:pPr marL="274320" lvl="1" indent="0">
              <a:buNone/>
            </a:pPr>
            <a:endParaRPr lang="en-US" sz="2200" dirty="0"/>
          </a:p>
          <a:p>
            <a:pPr lvl="1"/>
            <a:endParaRPr lang="en-US" sz="22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4022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 / Hypotheses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Group effects in human-robot interaction?</a:t>
            </a:r>
          </a:p>
          <a:p>
            <a:pPr lvl="1"/>
            <a:r>
              <a:rPr lang="en-US" sz="2200" dirty="0"/>
              <a:t>Agent’s robot qualities affect its “humanness” along mechanistic (H.N.) dimension</a:t>
            </a:r>
          </a:p>
          <a:p>
            <a:pPr lvl="1"/>
            <a:r>
              <a:rPr lang="en-US" sz="2200" dirty="0"/>
              <a:t>Group membership affects mostly animalistic (H.U.) dimension</a:t>
            </a:r>
          </a:p>
          <a:p>
            <a:pPr lvl="2"/>
            <a:r>
              <a:rPr lang="en-US" sz="2000" dirty="0"/>
              <a:t>Based on assumption anthrop. is inverse of dehumanization</a:t>
            </a:r>
          </a:p>
          <a:p>
            <a:r>
              <a:rPr lang="en-US" sz="2400" dirty="0"/>
              <a:t>Group effects in context of our study?</a:t>
            </a:r>
          </a:p>
          <a:p>
            <a:pPr lvl="1"/>
            <a:r>
              <a:rPr lang="en-US" sz="2000" dirty="0"/>
              <a:t>Expect to replicate above results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067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6191839" cy="393192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2 x 2 Between-Subjects design</a:t>
            </a:r>
          </a:p>
          <a:p>
            <a:r>
              <a:rPr lang="en-US" sz="2400" dirty="0"/>
              <a:t>Participants</a:t>
            </a:r>
          </a:p>
          <a:p>
            <a:pPr lvl="1"/>
            <a:r>
              <a:rPr lang="en-US" sz="2200" dirty="0"/>
              <a:t>74 TTU students &amp; staff, 51 Females, Mean Age: 23 years</a:t>
            </a:r>
          </a:p>
          <a:p>
            <a:r>
              <a:rPr lang="en-US" sz="2400" dirty="0"/>
              <a:t>Eight conditions</a:t>
            </a:r>
          </a:p>
          <a:p>
            <a:pPr lvl="1"/>
            <a:r>
              <a:rPr lang="en-US" sz="2200" dirty="0"/>
              <a:t>Students/robots from University of Texas/Texas Tech University</a:t>
            </a:r>
          </a:p>
          <a:p>
            <a:pPr lvl="1"/>
            <a:r>
              <a:rPr lang="en-US" sz="2200" b="1" dirty="0"/>
              <a:t>Always TTU student on one side</a:t>
            </a:r>
          </a:p>
          <a:p>
            <a:pPr lvl="1"/>
            <a:r>
              <a:rPr lang="en-US" sz="2200" dirty="0"/>
              <a:t>Randomly assigned to one of eight conditions</a:t>
            </a:r>
          </a:p>
          <a:p>
            <a:r>
              <a:rPr lang="en-US" sz="2200" dirty="0"/>
              <a:t>Set up </a:t>
            </a:r>
            <a:r>
              <a:rPr lang="en-US" sz="2200" dirty="0" err="1"/>
              <a:t>Cyberball</a:t>
            </a:r>
            <a:r>
              <a:rPr lang="en-US" sz="2200" dirty="0"/>
              <a:t> program to toss ball 30 times—10 of which go to human player (participant)</a:t>
            </a:r>
          </a:p>
          <a:p>
            <a:pPr marL="274320" lvl="1" indent="0">
              <a:buNone/>
            </a:pPr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012097"/>
              </p:ext>
            </p:extLst>
          </p:nvPr>
        </p:nvGraphicFramePr>
        <p:xfrm>
          <a:off x="7397423" y="1670666"/>
          <a:ext cx="4206974" cy="370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487">
                  <a:extLst>
                    <a:ext uri="{9D8B030D-6E8A-4147-A177-3AD203B41FA5}">
                      <a16:colId xmlns:a16="http://schemas.microsoft.com/office/drawing/2014/main" xmlns="" val="363900938"/>
                    </a:ext>
                  </a:extLst>
                </a:gridCol>
                <a:gridCol w="2103487">
                  <a:extLst>
                    <a:ext uri="{9D8B030D-6E8A-4147-A177-3AD203B41FA5}">
                      <a16:colId xmlns:a16="http://schemas.microsoft.com/office/drawing/2014/main" xmlns="" val="3740135518"/>
                    </a:ext>
                  </a:extLst>
                </a:gridCol>
              </a:tblGrid>
              <a:tr h="268716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Condition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3255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Player 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Player 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5279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TTU_student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TTU_student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0234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TTU_student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TTU_student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446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TTU_student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UT_student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68150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UT_student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TTU_student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8264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TTU_student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TTU_robot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61403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TTU_robot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TTU_student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84045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TTU_student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UT_robot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5745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UT_robot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TTU_student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5598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6732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10424474" cy="393192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Independent Variables</a:t>
            </a:r>
          </a:p>
          <a:p>
            <a:pPr lvl="1"/>
            <a:r>
              <a:rPr lang="en-US" sz="2400" dirty="0"/>
              <a:t>TTU vs. UT </a:t>
            </a:r>
          </a:p>
          <a:p>
            <a:pPr lvl="1"/>
            <a:r>
              <a:rPr lang="en-US" sz="2400" dirty="0"/>
              <a:t>Student vs. Robot</a:t>
            </a:r>
          </a:p>
          <a:p>
            <a:r>
              <a:rPr lang="en-US" sz="2400" dirty="0"/>
              <a:t>Dependent Variables</a:t>
            </a:r>
          </a:p>
          <a:p>
            <a:pPr lvl="1"/>
            <a:r>
              <a:rPr lang="en-US" sz="2400" dirty="0"/>
              <a:t>Measures of HU and HN </a:t>
            </a:r>
          </a:p>
          <a:p>
            <a:pPr lvl="2"/>
            <a:r>
              <a:rPr lang="en-US" sz="2000" dirty="0" err="1"/>
              <a:t>HN</a:t>
            </a:r>
            <a:r>
              <a:rPr lang="en-US" sz="2000" baseline="-25000" dirty="0" err="1"/>
              <a:t>manipulation</a:t>
            </a:r>
            <a:r>
              <a:rPr lang="en-US" sz="2000" dirty="0"/>
              <a:t>-HN</a:t>
            </a:r>
            <a:r>
              <a:rPr lang="en-US" sz="2000" baseline="-25000" dirty="0"/>
              <a:t>TTU student </a:t>
            </a:r>
            <a:r>
              <a:rPr lang="en-US" sz="2000" dirty="0"/>
              <a:t>= HN Difference Score</a:t>
            </a:r>
          </a:p>
          <a:p>
            <a:pPr lvl="2"/>
            <a:r>
              <a:rPr lang="en-US" sz="2200" dirty="0" err="1"/>
              <a:t>HU</a:t>
            </a:r>
            <a:r>
              <a:rPr lang="en-US" sz="2200" baseline="-25000" dirty="0" err="1"/>
              <a:t>manipulation</a:t>
            </a:r>
            <a:r>
              <a:rPr lang="en-US" sz="2200" dirty="0"/>
              <a:t>-HU</a:t>
            </a:r>
            <a:r>
              <a:rPr lang="en-US" sz="2200" baseline="-25000" dirty="0"/>
              <a:t>TTU student </a:t>
            </a:r>
            <a:r>
              <a:rPr lang="en-US" sz="2200" dirty="0"/>
              <a:t>= HU Difference Score</a:t>
            </a:r>
          </a:p>
          <a:p>
            <a:pPr lvl="1"/>
            <a:r>
              <a:rPr lang="en-US" sz="2400" dirty="0"/>
              <a:t>Individual Differences in Anthrop. Questionnaire (IDAQ) </a:t>
            </a:r>
          </a:p>
          <a:p>
            <a:pPr lvl="1"/>
            <a:r>
              <a:rPr lang="en-US" sz="2400" dirty="0"/>
              <a:t>Perceived Awareness of Research Hypothesis (PARH)</a:t>
            </a:r>
          </a:p>
          <a:p>
            <a:pPr lvl="1"/>
            <a:r>
              <a:rPr lang="en-US" sz="2400" dirty="0"/>
              <a:t>Ball passes</a:t>
            </a:r>
          </a:p>
          <a:p>
            <a:pPr lvl="1"/>
            <a:endParaRPr lang="en-US" sz="2400" dirty="0"/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sz="2400" dirty="0"/>
          </a:p>
          <a:p>
            <a:pPr marL="27432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7732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6191839" cy="3931920"/>
          </a:xfrm>
        </p:spPr>
        <p:txBody>
          <a:bodyPr>
            <a:normAutofit/>
          </a:bodyPr>
          <a:lstStyle/>
          <a:p>
            <a:r>
              <a:rPr lang="en-US" sz="2400" dirty="0"/>
              <a:t>Testing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200" dirty="0"/>
              <a:t>Informed consent and instructions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200" dirty="0"/>
              <a:t>Initial questions regarding robots (IDAQ)</a:t>
            </a:r>
          </a:p>
          <a:p>
            <a:pPr marL="1005840" lvl="2" indent="-457200">
              <a:buFont typeface="+mj-lt"/>
              <a:buAutoNum type="alphaLcPeriod"/>
            </a:pPr>
            <a:r>
              <a:rPr lang="en-US" sz="2000" dirty="0"/>
              <a:t>Likelihood to anthropomorphize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200" dirty="0"/>
              <a:t>Participant plays </a:t>
            </a:r>
            <a:r>
              <a:rPr lang="en-US" sz="2200" dirty="0" err="1"/>
              <a:t>Cyberball</a:t>
            </a:r>
            <a:endParaRPr lang="en-US" sz="2200" dirty="0"/>
          </a:p>
          <a:p>
            <a:pPr marL="731520" lvl="1" indent="-457200">
              <a:buFont typeface="+mj-lt"/>
              <a:buAutoNum type="arabicPeriod"/>
            </a:pPr>
            <a:r>
              <a:rPr lang="en-US" sz="2200" dirty="0"/>
              <a:t>Questions about other players, demographics &amp; PARH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200" dirty="0"/>
              <a:t>Debriefed and Dismissed</a:t>
            </a:r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397423" y="1670666"/>
          <a:ext cx="4206974" cy="370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487">
                  <a:extLst>
                    <a:ext uri="{9D8B030D-6E8A-4147-A177-3AD203B41FA5}">
                      <a16:colId xmlns:a16="http://schemas.microsoft.com/office/drawing/2014/main" xmlns="" val="363900938"/>
                    </a:ext>
                  </a:extLst>
                </a:gridCol>
                <a:gridCol w="2103487">
                  <a:extLst>
                    <a:ext uri="{9D8B030D-6E8A-4147-A177-3AD203B41FA5}">
                      <a16:colId xmlns:a16="http://schemas.microsoft.com/office/drawing/2014/main" xmlns="" val="3740135518"/>
                    </a:ext>
                  </a:extLst>
                </a:gridCol>
              </a:tblGrid>
              <a:tr h="268716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Condition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3255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Player 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Player 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5279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TTU_student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TTU_student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0234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TTU_student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TTU_student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446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TTU_student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UT_student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68150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UT_student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TTU_student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8264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TTU_student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TTU_robot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61403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TTU_robot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TTU_student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84045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TTU_student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UT_robot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5745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UT_robot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TTU_student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5598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578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15043</TotalTime>
  <Words>906</Words>
  <Application>Microsoft Office PowerPoint</Application>
  <PresentationFormat>Widescreen</PresentationFormat>
  <Paragraphs>166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ＭＳ Ｐゴシック</vt:lpstr>
      <vt:lpstr>Calibri</vt:lpstr>
      <vt:lpstr>Garamond</vt:lpstr>
      <vt:lpstr>Savon</vt:lpstr>
      <vt:lpstr>Humanization of Robots: The Role of Group Membership</vt:lpstr>
      <vt:lpstr>Purpose</vt:lpstr>
      <vt:lpstr>Background</vt:lpstr>
      <vt:lpstr>Background</vt:lpstr>
      <vt:lpstr>Background</vt:lpstr>
      <vt:lpstr>Research Question / Hypotheses</vt:lpstr>
      <vt:lpstr>Method</vt:lpstr>
      <vt:lpstr>Method</vt:lpstr>
      <vt:lpstr>Method</vt:lpstr>
      <vt:lpstr>Method</vt:lpstr>
      <vt:lpstr>Expected Results</vt:lpstr>
      <vt:lpstr>Results</vt:lpstr>
      <vt:lpstr>PowerPoint Presentation</vt:lpstr>
      <vt:lpstr>Results</vt:lpstr>
      <vt:lpstr>PowerPoint Presentation</vt:lpstr>
      <vt:lpstr>Conclusion</vt:lpstr>
      <vt:lpstr>What Was Learned</vt:lpstr>
      <vt:lpstr>Practical Importance</vt:lpstr>
      <vt:lpstr>References</vt:lpstr>
      <vt:lpstr>Acknowledgements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Madeline Niichel</dc:creator>
  <cp:lastModifiedBy>Delucia, Pat</cp:lastModifiedBy>
  <cp:revision>97</cp:revision>
  <dcterms:created xsi:type="dcterms:W3CDTF">2017-06-18T21:29:47Z</dcterms:created>
  <dcterms:modified xsi:type="dcterms:W3CDTF">2017-07-28T22:33:41Z</dcterms:modified>
</cp:coreProperties>
</file>